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66"/>
  </p:notesMasterIdLst>
  <p:sldIdLst>
    <p:sldId id="256" r:id="rId2"/>
    <p:sldId id="257" r:id="rId3"/>
    <p:sldId id="360" r:id="rId4"/>
    <p:sldId id="260" r:id="rId5"/>
    <p:sldId id="259" r:id="rId6"/>
    <p:sldId id="261" r:id="rId7"/>
    <p:sldId id="296" r:id="rId8"/>
    <p:sldId id="262" r:id="rId9"/>
    <p:sldId id="297" r:id="rId10"/>
    <p:sldId id="298" r:id="rId11"/>
    <p:sldId id="299" r:id="rId12"/>
    <p:sldId id="300" r:id="rId13"/>
    <p:sldId id="301" r:id="rId14"/>
    <p:sldId id="302" r:id="rId15"/>
    <p:sldId id="303" r:id="rId16"/>
    <p:sldId id="304" r:id="rId17"/>
    <p:sldId id="305" r:id="rId18"/>
    <p:sldId id="263" r:id="rId19"/>
    <p:sldId id="308" r:id="rId20"/>
    <p:sldId id="309" r:id="rId21"/>
    <p:sldId id="264" r:id="rId22"/>
    <p:sldId id="306" r:id="rId23"/>
    <p:sldId id="307" r:id="rId24"/>
    <p:sldId id="273" r:id="rId25"/>
    <p:sldId id="311" r:id="rId26"/>
    <p:sldId id="326" r:id="rId27"/>
    <p:sldId id="331" r:id="rId28"/>
    <p:sldId id="318" r:id="rId29"/>
    <p:sldId id="327" r:id="rId30"/>
    <p:sldId id="330" r:id="rId31"/>
    <p:sldId id="332" r:id="rId32"/>
    <p:sldId id="333" r:id="rId33"/>
    <p:sldId id="334" r:id="rId34"/>
    <p:sldId id="312" r:id="rId35"/>
    <p:sldId id="328" r:id="rId36"/>
    <p:sldId id="329" r:id="rId37"/>
    <p:sldId id="353" r:id="rId38"/>
    <p:sldId id="355" r:id="rId39"/>
    <p:sldId id="336" r:id="rId40"/>
    <p:sldId id="337" r:id="rId41"/>
    <p:sldId id="338" r:id="rId42"/>
    <p:sldId id="325" r:id="rId43"/>
    <p:sldId id="323" r:id="rId44"/>
    <p:sldId id="324" r:id="rId45"/>
    <p:sldId id="340" r:id="rId46"/>
    <p:sldId id="356" r:id="rId47"/>
    <p:sldId id="339" r:id="rId48"/>
    <p:sldId id="341" r:id="rId49"/>
    <p:sldId id="357" r:id="rId50"/>
    <p:sldId id="343" r:id="rId51"/>
    <p:sldId id="344" r:id="rId52"/>
    <p:sldId id="358" r:id="rId53"/>
    <p:sldId id="345" r:id="rId54"/>
    <p:sldId id="346" r:id="rId55"/>
    <p:sldId id="361" r:id="rId56"/>
    <p:sldId id="362" r:id="rId57"/>
    <p:sldId id="347" r:id="rId58"/>
    <p:sldId id="348" r:id="rId59"/>
    <p:sldId id="359" r:id="rId60"/>
    <p:sldId id="350" r:id="rId61"/>
    <p:sldId id="351" r:id="rId62"/>
    <p:sldId id="354" r:id="rId63"/>
    <p:sldId id="352" r:id="rId64"/>
    <p:sldId id="310" r:id="rId65"/>
  </p:sldIdLst>
  <p:sldSz cx="9144000" cy="5143500" type="screen16x9"/>
  <p:notesSz cx="6858000" cy="9144000"/>
  <p:embeddedFontLst>
    <p:embeddedFont>
      <p:font typeface="Open Sans" panose="020B0606030504020204" pitchFamily="34" charset="0"/>
      <p:regular r:id="rId67"/>
      <p:bold r:id="rId68"/>
      <p:italic r:id="rId69"/>
      <p:boldItalic r:id="rId70"/>
    </p:embeddedFont>
    <p:embeddedFont>
      <p:font typeface="Raleway"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253"/>
    <a:srgbClr val="D1E4FC"/>
    <a:srgbClr val="E9F2FD"/>
    <a:srgbClr val="000000"/>
    <a:srgbClr val="FFFFFF"/>
    <a:srgbClr val="D4DEEB"/>
    <a:srgbClr val="8CBBF7"/>
    <a:srgbClr val="7A8C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EE3D437-C589-48E6-9ED8-8124AF94C237}">
  <a:tblStyle styleId="{4EE3D437-C589-48E6-9ED8-8124AF94C23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177A056-1087-430A-9608-5CD287BEAE2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60"/>
  </p:normalViewPr>
  <p:slideViewPr>
    <p:cSldViewPr snapToGrid="0">
      <p:cViewPr>
        <p:scale>
          <a:sx n="100" d="100"/>
          <a:sy n="100" d="100"/>
        </p:scale>
        <p:origin x="725" y="37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2.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387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6195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9561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8013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4478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1842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7195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237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2330b26925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2330b26925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905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2330b26925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2330b26925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8421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511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644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2161ec02cb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2161ec02cb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178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977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1117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6829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 y="354780"/>
            <a:ext cx="9144000" cy="4561570"/>
            <a:chOff x="1" y="354780"/>
            <a:chExt cx="9144000" cy="4561570"/>
          </a:xfrm>
        </p:grpSpPr>
        <p:grpSp>
          <p:nvGrpSpPr>
            <p:cNvPr id="10" name="Google Shape;10;p2"/>
            <p:cNvGrpSpPr/>
            <p:nvPr/>
          </p:nvGrpSpPr>
          <p:grpSpPr>
            <a:xfrm>
              <a:off x="8530020" y="354780"/>
              <a:ext cx="613980" cy="898195"/>
              <a:chOff x="8428895" y="3836230"/>
              <a:chExt cx="613980" cy="898195"/>
            </a:xfrm>
          </p:grpSpPr>
          <p:grpSp>
            <p:nvGrpSpPr>
              <p:cNvPr id="11" name="Google Shape;11;p2"/>
              <p:cNvGrpSpPr/>
              <p:nvPr/>
            </p:nvGrpSpPr>
            <p:grpSpPr>
              <a:xfrm>
                <a:off x="8428895" y="3836230"/>
                <a:ext cx="613980" cy="898195"/>
                <a:chOff x="6995008" y="3710305"/>
                <a:chExt cx="613980" cy="898195"/>
              </a:xfrm>
            </p:grpSpPr>
            <p:grpSp>
              <p:nvGrpSpPr>
                <p:cNvPr id="12" name="Google Shape;12;p2"/>
                <p:cNvGrpSpPr/>
                <p:nvPr/>
              </p:nvGrpSpPr>
              <p:grpSpPr>
                <a:xfrm rot="7465359" flipH="1">
                  <a:off x="7141256" y="3729005"/>
                  <a:ext cx="321483" cy="524007"/>
                  <a:chOff x="8651472" y="792816"/>
                  <a:chExt cx="321479" cy="524000"/>
                </a:xfrm>
              </p:grpSpPr>
              <p:sp>
                <p:nvSpPr>
                  <p:cNvPr id="13" name="Google Shape;13;p2"/>
                  <p:cNvSpPr/>
                  <p:nvPr/>
                </p:nvSpPr>
                <p:spPr>
                  <a:xfrm>
                    <a:off x="8651472" y="792816"/>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894258" y="1238123"/>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rot="7465303" flipH="1">
                  <a:off x="7164138" y="4389676"/>
                  <a:ext cx="191919" cy="178458"/>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8462071" y="4139332"/>
                <a:ext cx="124177" cy="119737"/>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a:off x="1" y="4135007"/>
              <a:ext cx="514722" cy="781344"/>
              <a:chOff x="83701" y="3914657"/>
              <a:chExt cx="514722" cy="781344"/>
            </a:xfrm>
          </p:grpSpPr>
          <p:grpSp>
            <p:nvGrpSpPr>
              <p:cNvPr id="18" name="Google Shape;18;p2"/>
              <p:cNvGrpSpPr/>
              <p:nvPr/>
            </p:nvGrpSpPr>
            <p:grpSpPr>
              <a:xfrm flipH="1">
                <a:off x="83701" y="3974218"/>
                <a:ext cx="369353" cy="721783"/>
                <a:chOff x="7205405" y="3810518"/>
                <a:chExt cx="369353" cy="721783"/>
              </a:xfrm>
            </p:grpSpPr>
            <p:grpSp>
              <p:nvGrpSpPr>
                <p:cNvPr id="19" name="Google Shape;19;p2"/>
                <p:cNvGrpSpPr/>
                <p:nvPr/>
              </p:nvGrpSpPr>
              <p:grpSpPr>
                <a:xfrm rot="7465359" flipH="1">
                  <a:off x="7188076" y="3940005"/>
                  <a:ext cx="404010" cy="170894"/>
                  <a:chOff x="8631589" y="877241"/>
                  <a:chExt cx="404005" cy="170892"/>
                </a:xfrm>
              </p:grpSpPr>
              <p:sp>
                <p:nvSpPr>
                  <p:cNvPr id="20" name="Google Shape;20;p2"/>
                  <p:cNvSpPr/>
                  <p:nvPr/>
                </p:nvSpPr>
                <p:spPr>
                  <a:xfrm>
                    <a:off x="8869285" y="877241"/>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631589" y="969440"/>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2"/>
                <p:cNvSpPr/>
                <p:nvPr/>
              </p:nvSpPr>
              <p:spPr>
                <a:xfrm rot="7465303" flipH="1">
                  <a:off x="7316538" y="4313476"/>
                  <a:ext cx="191919" cy="178458"/>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2"/>
              <p:cNvSpPr/>
              <p:nvPr/>
            </p:nvSpPr>
            <p:spPr>
              <a:xfrm>
                <a:off x="474246" y="3914657"/>
                <a:ext cx="124177" cy="119737"/>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 name="Google Shape;24;p2"/>
          <p:cNvGrpSpPr/>
          <p:nvPr/>
        </p:nvGrpSpPr>
        <p:grpSpPr>
          <a:xfrm>
            <a:off x="0" y="0"/>
            <a:ext cx="9144000" cy="5143500"/>
            <a:chOff x="0" y="0"/>
            <a:chExt cx="9144000" cy="5143500"/>
          </a:xfrm>
        </p:grpSpPr>
        <p:sp>
          <p:nvSpPr>
            <p:cNvPr id="25" name="Google Shape;25;p2"/>
            <p:cNvSpPr/>
            <p:nvPr/>
          </p:nvSpPr>
          <p:spPr>
            <a:xfrm>
              <a:off x="0" y="0"/>
              <a:ext cx="9144000" cy="220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0" y="4923300"/>
              <a:ext cx="9144000" cy="220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2"/>
          <p:cNvSpPr txBox="1">
            <a:spLocks noGrp="1"/>
          </p:cNvSpPr>
          <p:nvPr>
            <p:ph type="ctrTitle"/>
          </p:nvPr>
        </p:nvSpPr>
        <p:spPr>
          <a:xfrm>
            <a:off x="715100" y="1043500"/>
            <a:ext cx="4607700" cy="23649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8" name="Google Shape;28;p2"/>
          <p:cNvSpPr txBox="1">
            <a:spLocks noGrp="1"/>
          </p:cNvSpPr>
          <p:nvPr>
            <p:ph type="subTitle" idx="1"/>
          </p:nvPr>
        </p:nvSpPr>
        <p:spPr>
          <a:xfrm>
            <a:off x="715100" y="3538100"/>
            <a:ext cx="46077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8">
    <p:spTree>
      <p:nvGrpSpPr>
        <p:cNvPr id="1" name="Shape 206"/>
        <p:cNvGrpSpPr/>
        <p:nvPr/>
      </p:nvGrpSpPr>
      <p:grpSpPr>
        <a:xfrm>
          <a:off x="0" y="0"/>
          <a:ext cx="0" cy="0"/>
          <a:chOff x="0" y="0"/>
          <a:chExt cx="0" cy="0"/>
        </a:xfrm>
      </p:grpSpPr>
      <p:grpSp>
        <p:nvGrpSpPr>
          <p:cNvPr id="207" name="Google Shape;207;p18"/>
          <p:cNvGrpSpPr/>
          <p:nvPr/>
        </p:nvGrpSpPr>
        <p:grpSpPr>
          <a:xfrm rot="1164915">
            <a:off x="175368" y="261882"/>
            <a:ext cx="514704" cy="781315"/>
            <a:chOff x="83701" y="3914657"/>
            <a:chExt cx="514722" cy="781344"/>
          </a:xfrm>
        </p:grpSpPr>
        <p:grpSp>
          <p:nvGrpSpPr>
            <p:cNvPr id="208" name="Google Shape;208;p18"/>
            <p:cNvGrpSpPr/>
            <p:nvPr/>
          </p:nvGrpSpPr>
          <p:grpSpPr>
            <a:xfrm flipH="1">
              <a:off x="83701" y="3974218"/>
              <a:ext cx="369353" cy="721783"/>
              <a:chOff x="7205405" y="3810518"/>
              <a:chExt cx="369353" cy="721783"/>
            </a:xfrm>
          </p:grpSpPr>
          <p:grpSp>
            <p:nvGrpSpPr>
              <p:cNvPr id="209" name="Google Shape;209;p18"/>
              <p:cNvGrpSpPr/>
              <p:nvPr/>
            </p:nvGrpSpPr>
            <p:grpSpPr>
              <a:xfrm rot="7465359" flipH="1">
                <a:off x="7188076" y="3940005"/>
                <a:ext cx="404010" cy="170894"/>
                <a:chOff x="8631589" y="877241"/>
                <a:chExt cx="404005" cy="170892"/>
              </a:xfrm>
            </p:grpSpPr>
            <p:sp>
              <p:nvSpPr>
                <p:cNvPr id="210" name="Google Shape;210;p18"/>
                <p:cNvSpPr/>
                <p:nvPr/>
              </p:nvSpPr>
              <p:spPr>
                <a:xfrm>
                  <a:off x="8869285" y="877241"/>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8"/>
                <p:cNvSpPr/>
                <p:nvPr/>
              </p:nvSpPr>
              <p:spPr>
                <a:xfrm>
                  <a:off x="8631589" y="969440"/>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18"/>
              <p:cNvSpPr/>
              <p:nvPr/>
            </p:nvSpPr>
            <p:spPr>
              <a:xfrm rot="7465303" flipH="1">
                <a:off x="7316538" y="4313476"/>
                <a:ext cx="191919" cy="178458"/>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18"/>
            <p:cNvSpPr/>
            <p:nvPr/>
          </p:nvSpPr>
          <p:spPr>
            <a:xfrm>
              <a:off x="474246" y="3914657"/>
              <a:ext cx="124177" cy="119737"/>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8"/>
          <p:cNvGrpSpPr/>
          <p:nvPr/>
        </p:nvGrpSpPr>
        <p:grpSpPr>
          <a:xfrm>
            <a:off x="0" y="0"/>
            <a:ext cx="9144000" cy="5143500"/>
            <a:chOff x="0" y="0"/>
            <a:chExt cx="9144000" cy="5143500"/>
          </a:xfrm>
        </p:grpSpPr>
        <p:sp>
          <p:nvSpPr>
            <p:cNvPr id="215" name="Google Shape;215;p18"/>
            <p:cNvSpPr/>
            <p:nvPr/>
          </p:nvSpPr>
          <p:spPr>
            <a:xfrm>
              <a:off x="0" y="0"/>
              <a:ext cx="9144000" cy="220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8"/>
            <p:cNvSpPr/>
            <p:nvPr/>
          </p:nvSpPr>
          <p:spPr>
            <a:xfrm>
              <a:off x="0" y="4923300"/>
              <a:ext cx="9144000" cy="220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18"/>
          <p:cNvSpPr txBox="1">
            <a:spLocks noGrp="1"/>
          </p:cNvSpPr>
          <p:nvPr>
            <p:ph type="title"/>
          </p:nvPr>
        </p:nvSpPr>
        <p:spPr>
          <a:xfrm>
            <a:off x="720000" y="53381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8" name="Google Shape;218;p18"/>
          <p:cNvSpPr txBox="1">
            <a:spLocks noGrp="1"/>
          </p:cNvSpPr>
          <p:nvPr>
            <p:ph type="subTitle" idx="1"/>
          </p:nvPr>
        </p:nvSpPr>
        <p:spPr>
          <a:xfrm>
            <a:off x="720013" y="1366150"/>
            <a:ext cx="7704000" cy="1001700"/>
          </a:xfrm>
          <a:prstGeom prst="rect">
            <a:avLst/>
          </a:prstGeom>
          <a:solidFill>
            <a:srgbClr val="8CBBF7">
              <a:alpha val="5000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219" name="Google Shape;219;p18"/>
          <p:cNvSpPr txBox="1">
            <a:spLocks noGrp="1"/>
          </p:cNvSpPr>
          <p:nvPr>
            <p:ph type="subTitle" idx="2"/>
          </p:nvPr>
        </p:nvSpPr>
        <p:spPr>
          <a:xfrm>
            <a:off x="719988" y="2481200"/>
            <a:ext cx="4711800" cy="1925700"/>
          </a:xfrm>
          <a:prstGeom prst="rect">
            <a:avLst/>
          </a:prstGeom>
          <a:solidFill>
            <a:schemeClr val="accent3"/>
          </a:solidFill>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220" name="Google Shape;220;p18"/>
          <p:cNvSpPr txBox="1">
            <a:spLocks noGrp="1"/>
          </p:cNvSpPr>
          <p:nvPr>
            <p:ph type="subTitle" idx="3"/>
          </p:nvPr>
        </p:nvSpPr>
        <p:spPr>
          <a:xfrm>
            <a:off x="5568313" y="2481200"/>
            <a:ext cx="2855700" cy="1925700"/>
          </a:xfrm>
          <a:prstGeom prst="rect">
            <a:avLst/>
          </a:prstGeom>
          <a:solidFill>
            <a:srgbClr val="193253">
              <a:alpha val="10000"/>
            </a:srgbClr>
          </a:solidFill>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221"/>
        <p:cNvGrpSpPr/>
        <p:nvPr/>
      </p:nvGrpSpPr>
      <p:grpSpPr>
        <a:xfrm>
          <a:off x="0" y="0"/>
          <a:ext cx="0" cy="0"/>
          <a:chOff x="0" y="0"/>
          <a:chExt cx="0" cy="0"/>
        </a:xfrm>
      </p:grpSpPr>
      <p:grpSp>
        <p:nvGrpSpPr>
          <p:cNvPr id="222" name="Google Shape;222;p19"/>
          <p:cNvGrpSpPr/>
          <p:nvPr/>
        </p:nvGrpSpPr>
        <p:grpSpPr>
          <a:xfrm>
            <a:off x="132201" y="354780"/>
            <a:ext cx="9011800" cy="4343445"/>
            <a:chOff x="132201" y="354780"/>
            <a:chExt cx="9011800" cy="4343445"/>
          </a:xfrm>
        </p:grpSpPr>
        <p:grpSp>
          <p:nvGrpSpPr>
            <p:cNvPr id="223" name="Google Shape;223;p19"/>
            <p:cNvGrpSpPr/>
            <p:nvPr/>
          </p:nvGrpSpPr>
          <p:grpSpPr>
            <a:xfrm>
              <a:off x="8530020" y="354780"/>
              <a:ext cx="613980" cy="898195"/>
              <a:chOff x="8428895" y="3836230"/>
              <a:chExt cx="613980" cy="898195"/>
            </a:xfrm>
          </p:grpSpPr>
          <p:grpSp>
            <p:nvGrpSpPr>
              <p:cNvPr id="224" name="Google Shape;224;p19"/>
              <p:cNvGrpSpPr/>
              <p:nvPr/>
            </p:nvGrpSpPr>
            <p:grpSpPr>
              <a:xfrm>
                <a:off x="8428895" y="3836230"/>
                <a:ext cx="613980" cy="898195"/>
                <a:chOff x="6995008" y="3710305"/>
                <a:chExt cx="613980" cy="898195"/>
              </a:xfrm>
            </p:grpSpPr>
            <p:grpSp>
              <p:nvGrpSpPr>
                <p:cNvPr id="225" name="Google Shape;225;p19"/>
                <p:cNvGrpSpPr/>
                <p:nvPr/>
              </p:nvGrpSpPr>
              <p:grpSpPr>
                <a:xfrm rot="7465359" flipH="1">
                  <a:off x="7141256" y="3729005"/>
                  <a:ext cx="321483" cy="524007"/>
                  <a:chOff x="8651472" y="792816"/>
                  <a:chExt cx="321479" cy="524000"/>
                </a:xfrm>
              </p:grpSpPr>
              <p:sp>
                <p:nvSpPr>
                  <p:cNvPr id="226" name="Google Shape;226;p19"/>
                  <p:cNvSpPr/>
                  <p:nvPr/>
                </p:nvSpPr>
                <p:spPr>
                  <a:xfrm>
                    <a:off x="8651472" y="792816"/>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8894258" y="1238123"/>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19"/>
                <p:cNvSpPr/>
                <p:nvPr/>
              </p:nvSpPr>
              <p:spPr>
                <a:xfrm rot="7465303" flipH="1">
                  <a:off x="7164138" y="4389676"/>
                  <a:ext cx="191919" cy="178458"/>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19"/>
              <p:cNvSpPr/>
              <p:nvPr/>
            </p:nvSpPr>
            <p:spPr>
              <a:xfrm>
                <a:off x="8462071" y="4139332"/>
                <a:ext cx="124177" cy="119737"/>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19"/>
            <p:cNvGrpSpPr/>
            <p:nvPr/>
          </p:nvGrpSpPr>
          <p:grpSpPr>
            <a:xfrm rot="10800000">
              <a:off x="132201" y="3916882"/>
              <a:ext cx="514722" cy="781344"/>
              <a:chOff x="83701" y="3914657"/>
              <a:chExt cx="514722" cy="781344"/>
            </a:xfrm>
          </p:grpSpPr>
          <p:grpSp>
            <p:nvGrpSpPr>
              <p:cNvPr id="231" name="Google Shape;231;p19"/>
              <p:cNvGrpSpPr/>
              <p:nvPr/>
            </p:nvGrpSpPr>
            <p:grpSpPr>
              <a:xfrm flipH="1">
                <a:off x="83701" y="3974218"/>
                <a:ext cx="369353" cy="721783"/>
                <a:chOff x="7205405" y="3810518"/>
                <a:chExt cx="369353" cy="721783"/>
              </a:xfrm>
            </p:grpSpPr>
            <p:grpSp>
              <p:nvGrpSpPr>
                <p:cNvPr id="232" name="Google Shape;232;p19"/>
                <p:cNvGrpSpPr/>
                <p:nvPr/>
              </p:nvGrpSpPr>
              <p:grpSpPr>
                <a:xfrm rot="7465359" flipH="1">
                  <a:off x="7188076" y="3940005"/>
                  <a:ext cx="404010" cy="170894"/>
                  <a:chOff x="8631589" y="877241"/>
                  <a:chExt cx="404005" cy="170892"/>
                </a:xfrm>
              </p:grpSpPr>
              <p:sp>
                <p:nvSpPr>
                  <p:cNvPr id="233" name="Google Shape;233;p19"/>
                  <p:cNvSpPr/>
                  <p:nvPr/>
                </p:nvSpPr>
                <p:spPr>
                  <a:xfrm>
                    <a:off x="8869285" y="877241"/>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a:off x="8631589" y="969440"/>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235;p19"/>
                <p:cNvSpPr/>
                <p:nvPr/>
              </p:nvSpPr>
              <p:spPr>
                <a:xfrm rot="7465303" flipH="1">
                  <a:off x="7316538" y="4313476"/>
                  <a:ext cx="191919" cy="178458"/>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9"/>
              <p:cNvSpPr/>
              <p:nvPr/>
            </p:nvSpPr>
            <p:spPr>
              <a:xfrm>
                <a:off x="474246" y="3914657"/>
                <a:ext cx="124177" cy="119737"/>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7" name="Google Shape;237;p19"/>
          <p:cNvGrpSpPr/>
          <p:nvPr/>
        </p:nvGrpSpPr>
        <p:grpSpPr>
          <a:xfrm>
            <a:off x="0" y="0"/>
            <a:ext cx="9144000" cy="5143500"/>
            <a:chOff x="0" y="0"/>
            <a:chExt cx="9144000" cy="5143500"/>
          </a:xfrm>
        </p:grpSpPr>
        <p:sp>
          <p:nvSpPr>
            <p:cNvPr id="238" name="Google Shape;238;p19"/>
            <p:cNvSpPr/>
            <p:nvPr/>
          </p:nvSpPr>
          <p:spPr>
            <a:xfrm>
              <a:off x="0" y="0"/>
              <a:ext cx="9144000" cy="220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9"/>
            <p:cNvSpPr/>
            <p:nvPr/>
          </p:nvSpPr>
          <p:spPr>
            <a:xfrm>
              <a:off x="0" y="4923300"/>
              <a:ext cx="9144000" cy="220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19"/>
          <p:cNvSpPr txBox="1">
            <a:spLocks noGrp="1"/>
          </p:cNvSpPr>
          <p:nvPr>
            <p:ph type="title"/>
          </p:nvPr>
        </p:nvSpPr>
        <p:spPr>
          <a:xfrm>
            <a:off x="720000" y="53381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1" name="Google Shape;241;p19"/>
          <p:cNvSpPr txBox="1">
            <a:spLocks noGrp="1"/>
          </p:cNvSpPr>
          <p:nvPr>
            <p:ph type="subTitle" idx="1"/>
          </p:nvPr>
        </p:nvSpPr>
        <p:spPr>
          <a:xfrm>
            <a:off x="1666531" y="1651104"/>
            <a:ext cx="52575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2" name="Google Shape;242;p19"/>
          <p:cNvSpPr txBox="1">
            <a:spLocks noGrp="1"/>
          </p:cNvSpPr>
          <p:nvPr>
            <p:ph type="subTitle" idx="2"/>
          </p:nvPr>
        </p:nvSpPr>
        <p:spPr>
          <a:xfrm>
            <a:off x="1666524" y="2756001"/>
            <a:ext cx="52575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3" name="Google Shape;243;p19"/>
          <p:cNvSpPr txBox="1">
            <a:spLocks noGrp="1"/>
          </p:cNvSpPr>
          <p:nvPr>
            <p:ph type="subTitle" idx="3"/>
          </p:nvPr>
        </p:nvSpPr>
        <p:spPr>
          <a:xfrm>
            <a:off x="1666545" y="3860898"/>
            <a:ext cx="52575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4" name="Google Shape;244;p19"/>
          <p:cNvSpPr txBox="1">
            <a:spLocks noGrp="1"/>
          </p:cNvSpPr>
          <p:nvPr>
            <p:ph type="subTitle" idx="4"/>
          </p:nvPr>
        </p:nvSpPr>
        <p:spPr>
          <a:xfrm>
            <a:off x="1666531" y="1410275"/>
            <a:ext cx="5257500" cy="35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45" name="Google Shape;245;p19"/>
          <p:cNvSpPr txBox="1">
            <a:spLocks noGrp="1"/>
          </p:cNvSpPr>
          <p:nvPr>
            <p:ph type="subTitle" idx="5"/>
          </p:nvPr>
        </p:nvSpPr>
        <p:spPr>
          <a:xfrm>
            <a:off x="1666531" y="2515075"/>
            <a:ext cx="5257500" cy="35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246" name="Google Shape;246;p19"/>
          <p:cNvSpPr txBox="1">
            <a:spLocks noGrp="1"/>
          </p:cNvSpPr>
          <p:nvPr>
            <p:ph type="subTitle" idx="6"/>
          </p:nvPr>
        </p:nvSpPr>
        <p:spPr>
          <a:xfrm>
            <a:off x="1666531" y="3619975"/>
            <a:ext cx="5257500" cy="35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47"/>
        <p:cNvGrpSpPr/>
        <p:nvPr/>
      </p:nvGrpSpPr>
      <p:grpSpPr>
        <a:xfrm>
          <a:off x="0" y="0"/>
          <a:ext cx="0" cy="0"/>
          <a:chOff x="0" y="0"/>
          <a:chExt cx="0" cy="0"/>
        </a:xfrm>
      </p:grpSpPr>
      <p:grpSp>
        <p:nvGrpSpPr>
          <p:cNvPr id="248" name="Google Shape;248;p20"/>
          <p:cNvGrpSpPr/>
          <p:nvPr/>
        </p:nvGrpSpPr>
        <p:grpSpPr>
          <a:xfrm>
            <a:off x="99251" y="354782"/>
            <a:ext cx="8988100" cy="4411144"/>
            <a:chOff x="99251" y="354782"/>
            <a:chExt cx="8988100" cy="4411144"/>
          </a:xfrm>
        </p:grpSpPr>
        <p:grpSp>
          <p:nvGrpSpPr>
            <p:cNvPr id="249" name="Google Shape;249;p20"/>
            <p:cNvGrpSpPr/>
            <p:nvPr/>
          </p:nvGrpSpPr>
          <p:grpSpPr>
            <a:xfrm>
              <a:off x="8473370" y="3867730"/>
              <a:ext cx="613980" cy="898195"/>
              <a:chOff x="8428895" y="3836230"/>
              <a:chExt cx="613980" cy="898195"/>
            </a:xfrm>
          </p:grpSpPr>
          <p:grpSp>
            <p:nvGrpSpPr>
              <p:cNvPr id="250" name="Google Shape;250;p20"/>
              <p:cNvGrpSpPr/>
              <p:nvPr/>
            </p:nvGrpSpPr>
            <p:grpSpPr>
              <a:xfrm>
                <a:off x="8428895" y="3836230"/>
                <a:ext cx="613980" cy="898195"/>
                <a:chOff x="6995008" y="3710305"/>
                <a:chExt cx="613980" cy="898195"/>
              </a:xfrm>
            </p:grpSpPr>
            <p:grpSp>
              <p:nvGrpSpPr>
                <p:cNvPr id="251" name="Google Shape;251;p20"/>
                <p:cNvGrpSpPr/>
                <p:nvPr/>
              </p:nvGrpSpPr>
              <p:grpSpPr>
                <a:xfrm rot="7465359" flipH="1">
                  <a:off x="7141256" y="3729005"/>
                  <a:ext cx="321483" cy="524007"/>
                  <a:chOff x="8651472" y="792816"/>
                  <a:chExt cx="321479" cy="524000"/>
                </a:xfrm>
              </p:grpSpPr>
              <p:sp>
                <p:nvSpPr>
                  <p:cNvPr id="252" name="Google Shape;252;p20"/>
                  <p:cNvSpPr/>
                  <p:nvPr/>
                </p:nvSpPr>
                <p:spPr>
                  <a:xfrm>
                    <a:off x="8651472" y="792816"/>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0"/>
                  <p:cNvSpPr/>
                  <p:nvPr/>
                </p:nvSpPr>
                <p:spPr>
                  <a:xfrm>
                    <a:off x="8894258" y="1238123"/>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20"/>
                <p:cNvSpPr/>
                <p:nvPr/>
              </p:nvSpPr>
              <p:spPr>
                <a:xfrm rot="7465303" flipH="1">
                  <a:off x="7164138" y="4389676"/>
                  <a:ext cx="191919" cy="178458"/>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0"/>
              <p:cNvSpPr/>
              <p:nvPr/>
            </p:nvSpPr>
            <p:spPr>
              <a:xfrm>
                <a:off x="8462071" y="4139332"/>
                <a:ext cx="124177" cy="119737"/>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20"/>
            <p:cNvGrpSpPr/>
            <p:nvPr/>
          </p:nvGrpSpPr>
          <p:grpSpPr>
            <a:xfrm>
              <a:off x="99251" y="354782"/>
              <a:ext cx="514722" cy="781344"/>
              <a:chOff x="83701" y="3914657"/>
              <a:chExt cx="514722" cy="781344"/>
            </a:xfrm>
          </p:grpSpPr>
          <p:grpSp>
            <p:nvGrpSpPr>
              <p:cNvPr id="257" name="Google Shape;257;p20"/>
              <p:cNvGrpSpPr/>
              <p:nvPr/>
            </p:nvGrpSpPr>
            <p:grpSpPr>
              <a:xfrm flipH="1">
                <a:off x="83701" y="3974218"/>
                <a:ext cx="369353" cy="721783"/>
                <a:chOff x="7205405" y="3810518"/>
                <a:chExt cx="369353" cy="721783"/>
              </a:xfrm>
            </p:grpSpPr>
            <p:grpSp>
              <p:nvGrpSpPr>
                <p:cNvPr id="258" name="Google Shape;258;p20"/>
                <p:cNvGrpSpPr/>
                <p:nvPr/>
              </p:nvGrpSpPr>
              <p:grpSpPr>
                <a:xfrm rot="7465359" flipH="1">
                  <a:off x="7188076" y="3940005"/>
                  <a:ext cx="404010" cy="170894"/>
                  <a:chOff x="8631589" y="877241"/>
                  <a:chExt cx="404005" cy="170892"/>
                </a:xfrm>
              </p:grpSpPr>
              <p:sp>
                <p:nvSpPr>
                  <p:cNvPr id="259" name="Google Shape;259;p20"/>
                  <p:cNvSpPr/>
                  <p:nvPr/>
                </p:nvSpPr>
                <p:spPr>
                  <a:xfrm>
                    <a:off x="8869285" y="877241"/>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a:off x="8631589" y="969440"/>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0"/>
                <p:cNvSpPr/>
                <p:nvPr/>
              </p:nvSpPr>
              <p:spPr>
                <a:xfrm rot="7465303" flipH="1">
                  <a:off x="7316538" y="4313476"/>
                  <a:ext cx="191919" cy="178458"/>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20"/>
              <p:cNvSpPr/>
              <p:nvPr/>
            </p:nvSpPr>
            <p:spPr>
              <a:xfrm>
                <a:off x="474246" y="3914657"/>
                <a:ext cx="124177" cy="119737"/>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3" name="Google Shape;263;p20"/>
          <p:cNvGrpSpPr/>
          <p:nvPr/>
        </p:nvGrpSpPr>
        <p:grpSpPr>
          <a:xfrm>
            <a:off x="0" y="0"/>
            <a:ext cx="9144000" cy="5143500"/>
            <a:chOff x="0" y="0"/>
            <a:chExt cx="9144000" cy="5143500"/>
          </a:xfrm>
        </p:grpSpPr>
        <p:sp>
          <p:nvSpPr>
            <p:cNvPr id="264" name="Google Shape;264;p20"/>
            <p:cNvSpPr/>
            <p:nvPr/>
          </p:nvSpPr>
          <p:spPr>
            <a:xfrm>
              <a:off x="0" y="0"/>
              <a:ext cx="9144000" cy="220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0"/>
            <p:cNvSpPr/>
            <p:nvPr/>
          </p:nvSpPr>
          <p:spPr>
            <a:xfrm>
              <a:off x="0" y="4923300"/>
              <a:ext cx="9144000" cy="220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20"/>
          <p:cNvSpPr txBox="1">
            <a:spLocks noGrp="1"/>
          </p:cNvSpPr>
          <p:nvPr>
            <p:ph type="title"/>
          </p:nvPr>
        </p:nvSpPr>
        <p:spPr>
          <a:xfrm>
            <a:off x="720000" y="53381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7" name="Google Shape;267;p20"/>
          <p:cNvSpPr txBox="1">
            <a:spLocks noGrp="1"/>
          </p:cNvSpPr>
          <p:nvPr>
            <p:ph type="subTitle" idx="1"/>
          </p:nvPr>
        </p:nvSpPr>
        <p:spPr>
          <a:xfrm>
            <a:off x="1665875" y="1537975"/>
            <a:ext cx="2850600" cy="357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68" name="Google Shape;268;p20"/>
          <p:cNvSpPr txBox="1">
            <a:spLocks noGrp="1"/>
          </p:cNvSpPr>
          <p:nvPr>
            <p:ph type="subTitle" idx="2"/>
          </p:nvPr>
        </p:nvSpPr>
        <p:spPr>
          <a:xfrm>
            <a:off x="1665876" y="1774874"/>
            <a:ext cx="28506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9" name="Google Shape;269;p20"/>
          <p:cNvSpPr txBox="1">
            <a:spLocks noGrp="1"/>
          </p:cNvSpPr>
          <p:nvPr>
            <p:ph type="subTitle" idx="3"/>
          </p:nvPr>
        </p:nvSpPr>
        <p:spPr>
          <a:xfrm>
            <a:off x="5481917" y="1888847"/>
            <a:ext cx="28506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0" name="Google Shape;270;p20"/>
          <p:cNvSpPr txBox="1">
            <a:spLocks noGrp="1"/>
          </p:cNvSpPr>
          <p:nvPr>
            <p:ph type="subTitle" idx="4"/>
          </p:nvPr>
        </p:nvSpPr>
        <p:spPr>
          <a:xfrm>
            <a:off x="1665876" y="3377975"/>
            <a:ext cx="28506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1" name="Google Shape;271;p20"/>
          <p:cNvSpPr txBox="1">
            <a:spLocks noGrp="1"/>
          </p:cNvSpPr>
          <p:nvPr>
            <p:ph type="subTitle" idx="5"/>
          </p:nvPr>
        </p:nvSpPr>
        <p:spPr>
          <a:xfrm>
            <a:off x="5481917" y="3377975"/>
            <a:ext cx="28506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2" name="Google Shape;272;p20"/>
          <p:cNvSpPr txBox="1">
            <a:spLocks noGrp="1"/>
          </p:cNvSpPr>
          <p:nvPr>
            <p:ph type="subTitle" idx="6"/>
          </p:nvPr>
        </p:nvSpPr>
        <p:spPr>
          <a:xfrm>
            <a:off x="1665875" y="3140190"/>
            <a:ext cx="2850600" cy="357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73" name="Google Shape;273;p20"/>
          <p:cNvSpPr txBox="1">
            <a:spLocks noGrp="1"/>
          </p:cNvSpPr>
          <p:nvPr>
            <p:ph type="subTitle" idx="7"/>
          </p:nvPr>
        </p:nvSpPr>
        <p:spPr>
          <a:xfrm>
            <a:off x="5481915" y="1537975"/>
            <a:ext cx="2850600" cy="357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274" name="Google Shape;274;p20"/>
          <p:cNvSpPr txBox="1">
            <a:spLocks noGrp="1"/>
          </p:cNvSpPr>
          <p:nvPr>
            <p:ph type="subTitle" idx="8"/>
          </p:nvPr>
        </p:nvSpPr>
        <p:spPr>
          <a:xfrm>
            <a:off x="5481915" y="3140190"/>
            <a:ext cx="2850600" cy="357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75"/>
        <p:cNvGrpSpPr/>
        <p:nvPr/>
      </p:nvGrpSpPr>
      <p:grpSpPr>
        <a:xfrm>
          <a:off x="0" y="0"/>
          <a:ext cx="0" cy="0"/>
          <a:chOff x="0" y="0"/>
          <a:chExt cx="0" cy="0"/>
        </a:xfrm>
      </p:grpSpPr>
      <p:grpSp>
        <p:nvGrpSpPr>
          <p:cNvPr id="276" name="Google Shape;276;p21"/>
          <p:cNvGrpSpPr/>
          <p:nvPr/>
        </p:nvGrpSpPr>
        <p:grpSpPr>
          <a:xfrm>
            <a:off x="75526" y="796873"/>
            <a:ext cx="8922533" cy="3968403"/>
            <a:chOff x="75526" y="796873"/>
            <a:chExt cx="8922533" cy="3968403"/>
          </a:xfrm>
        </p:grpSpPr>
        <p:grpSp>
          <p:nvGrpSpPr>
            <p:cNvPr id="277" name="Google Shape;277;p21"/>
            <p:cNvGrpSpPr/>
            <p:nvPr/>
          </p:nvGrpSpPr>
          <p:grpSpPr>
            <a:xfrm>
              <a:off x="75526" y="3983932"/>
              <a:ext cx="514722" cy="781344"/>
              <a:chOff x="83701" y="3914657"/>
              <a:chExt cx="514722" cy="781344"/>
            </a:xfrm>
          </p:grpSpPr>
          <p:grpSp>
            <p:nvGrpSpPr>
              <p:cNvPr id="278" name="Google Shape;278;p21"/>
              <p:cNvGrpSpPr/>
              <p:nvPr/>
            </p:nvGrpSpPr>
            <p:grpSpPr>
              <a:xfrm flipH="1">
                <a:off x="83701" y="3974218"/>
                <a:ext cx="369353" cy="721783"/>
                <a:chOff x="7205405" y="3810518"/>
                <a:chExt cx="369353" cy="721783"/>
              </a:xfrm>
            </p:grpSpPr>
            <p:grpSp>
              <p:nvGrpSpPr>
                <p:cNvPr id="279" name="Google Shape;279;p21"/>
                <p:cNvGrpSpPr/>
                <p:nvPr/>
              </p:nvGrpSpPr>
              <p:grpSpPr>
                <a:xfrm rot="7465359" flipH="1">
                  <a:off x="7188076" y="3940005"/>
                  <a:ext cx="404010" cy="170894"/>
                  <a:chOff x="8631589" y="877241"/>
                  <a:chExt cx="404005" cy="170892"/>
                </a:xfrm>
              </p:grpSpPr>
              <p:sp>
                <p:nvSpPr>
                  <p:cNvPr id="280" name="Google Shape;280;p21"/>
                  <p:cNvSpPr/>
                  <p:nvPr/>
                </p:nvSpPr>
                <p:spPr>
                  <a:xfrm>
                    <a:off x="8869285" y="877241"/>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1"/>
                  <p:cNvSpPr/>
                  <p:nvPr/>
                </p:nvSpPr>
                <p:spPr>
                  <a:xfrm>
                    <a:off x="8631589" y="969440"/>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21"/>
                <p:cNvSpPr/>
                <p:nvPr/>
              </p:nvSpPr>
              <p:spPr>
                <a:xfrm rot="7465303" flipH="1">
                  <a:off x="7316538" y="4313476"/>
                  <a:ext cx="191919" cy="178458"/>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21"/>
              <p:cNvSpPr/>
              <p:nvPr/>
            </p:nvSpPr>
            <p:spPr>
              <a:xfrm>
                <a:off x="474246" y="3914657"/>
                <a:ext cx="124177" cy="119737"/>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21"/>
            <p:cNvGrpSpPr/>
            <p:nvPr/>
          </p:nvGrpSpPr>
          <p:grpSpPr>
            <a:xfrm rot="4815871">
              <a:off x="8362495" y="866206"/>
              <a:ext cx="613981" cy="561406"/>
              <a:chOff x="8428895" y="3836230"/>
              <a:chExt cx="613980" cy="561406"/>
            </a:xfrm>
          </p:grpSpPr>
          <p:grpSp>
            <p:nvGrpSpPr>
              <p:cNvPr id="285" name="Google Shape;285;p21"/>
              <p:cNvGrpSpPr/>
              <p:nvPr/>
            </p:nvGrpSpPr>
            <p:grpSpPr>
              <a:xfrm rot="7465359" flipH="1">
                <a:off x="8575144" y="3854930"/>
                <a:ext cx="321483" cy="524007"/>
                <a:chOff x="8651472" y="792816"/>
                <a:chExt cx="321479" cy="524000"/>
              </a:xfrm>
            </p:grpSpPr>
            <p:sp>
              <p:nvSpPr>
                <p:cNvPr id="286" name="Google Shape;286;p21"/>
                <p:cNvSpPr/>
                <p:nvPr/>
              </p:nvSpPr>
              <p:spPr>
                <a:xfrm>
                  <a:off x="8651472" y="792816"/>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1"/>
                <p:cNvSpPr/>
                <p:nvPr/>
              </p:nvSpPr>
              <p:spPr>
                <a:xfrm>
                  <a:off x="8894258" y="1238123"/>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21"/>
              <p:cNvSpPr/>
              <p:nvPr/>
            </p:nvSpPr>
            <p:spPr>
              <a:xfrm>
                <a:off x="8462071" y="4139332"/>
                <a:ext cx="124177" cy="119737"/>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9" name="Google Shape;289;p21"/>
          <p:cNvGrpSpPr/>
          <p:nvPr/>
        </p:nvGrpSpPr>
        <p:grpSpPr>
          <a:xfrm>
            <a:off x="0" y="0"/>
            <a:ext cx="9144000" cy="5143500"/>
            <a:chOff x="0" y="0"/>
            <a:chExt cx="9144000" cy="5143500"/>
          </a:xfrm>
        </p:grpSpPr>
        <p:sp>
          <p:nvSpPr>
            <p:cNvPr id="290" name="Google Shape;290;p21"/>
            <p:cNvSpPr/>
            <p:nvPr/>
          </p:nvSpPr>
          <p:spPr>
            <a:xfrm>
              <a:off x="0" y="0"/>
              <a:ext cx="9144000" cy="220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1"/>
            <p:cNvSpPr/>
            <p:nvPr/>
          </p:nvSpPr>
          <p:spPr>
            <a:xfrm>
              <a:off x="0" y="4923300"/>
              <a:ext cx="9144000" cy="220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21"/>
          <p:cNvSpPr txBox="1">
            <a:spLocks noGrp="1"/>
          </p:cNvSpPr>
          <p:nvPr>
            <p:ph type="title"/>
          </p:nvPr>
        </p:nvSpPr>
        <p:spPr>
          <a:xfrm>
            <a:off x="720000" y="53381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3" name="Google Shape;293;p21"/>
          <p:cNvSpPr txBox="1">
            <a:spLocks noGrp="1"/>
          </p:cNvSpPr>
          <p:nvPr>
            <p:ph type="subTitle" idx="1"/>
          </p:nvPr>
        </p:nvSpPr>
        <p:spPr>
          <a:xfrm>
            <a:off x="721594" y="1772749"/>
            <a:ext cx="2084700" cy="10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4" name="Google Shape;294;p21"/>
          <p:cNvSpPr txBox="1">
            <a:spLocks noGrp="1"/>
          </p:cNvSpPr>
          <p:nvPr>
            <p:ph type="subTitle" idx="2"/>
          </p:nvPr>
        </p:nvSpPr>
        <p:spPr>
          <a:xfrm>
            <a:off x="3529050" y="1772749"/>
            <a:ext cx="2084700" cy="10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5" name="Google Shape;295;p21"/>
          <p:cNvSpPr txBox="1">
            <a:spLocks noGrp="1"/>
          </p:cNvSpPr>
          <p:nvPr>
            <p:ph type="subTitle" idx="3"/>
          </p:nvPr>
        </p:nvSpPr>
        <p:spPr>
          <a:xfrm>
            <a:off x="721594" y="3382123"/>
            <a:ext cx="2085900" cy="10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6" name="Google Shape;296;p21"/>
          <p:cNvSpPr txBox="1">
            <a:spLocks noGrp="1"/>
          </p:cNvSpPr>
          <p:nvPr>
            <p:ph type="subTitle" idx="4"/>
          </p:nvPr>
        </p:nvSpPr>
        <p:spPr>
          <a:xfrm>
            <a:off x="3529050" y="3382123"/>
            <a:ext cx="2085900" cy="10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7" name="Google Shape;297;p21"/>
          <p:cNvSpPr txBox="1">
            <a:spLocks noGrp="1"/>
          </p:cNvSpPr>
          <p:nvPr>
            <p:ph type="subTitle" idx="5"/>
          </p:nvPr>
        </p:nvSpPr>
        <p:spPr>
          <a:xfrm>
            <a:off x="6336497" y="1772749"/>
            <a:ext cx="2084700" cy="10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8" name="Google Shape;298;p21"/>
          <p:cNvSpPr txBox="1">
            <a:spLocks noGrp="1"/>
          </p:cNvSpPr>
          <p:nvPr>
            <p:ph type="subTitle" idx="6"/>
          </p:nvPr>
        </p:nvSpPr>
        <p:spPr>
          <a:xfrm>
            <a:off x="6336497" y="3382123"/>
            <a:ext cx="2084700" cy="10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99" name="Google Shape;299;p21"/>
          <p:cNvSpPr txBox="1">
            <a:spLocks noGrp="1"/>
          </p:cNvSpPr>
          <p:nvPr>
            <p:ph type="subTitle" idx="7"/>
          </p:nvPr>
        </p:nvSpPr>
        <p:spPr>
          <a:xfrm>
            <a:off x="721594" y="1518477"/>
            <a:ext cx="2085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00" name="Google Shape;300;p21"/>
          <p:cNvSpPr txBox="1">
            <a:spLocks noGrp="1"/>
          </p:cNvSpPr>
          <p:nvPr>
            <p:ph type="subTitle" idx="8"/>
          </p:nvPr>
        </p:nvSpPr>
        <p:spPr>
          <a:xfrm>
            <a:off x="3529050" y="1518477"/>
            <a:ext cx="2085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01" name="Google Shape;301;p21"/>
          <p:cNvSpPr txBox="1">
            <a:spLocks noGrp="1"/>
          </p:cNvSpPr>
          <p:nvPr>
            <p:ph type="subTitle" idx="9"/>
          </p:nvPr>
        </p:nvSpPr>
        <p:spPr>
          <a:xfrm>
            <a:off x="6336506" y="1518477"/>
            <a:ext cx="2085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02" name="Google Shape;302;p21"/>
          <p:cNvSpPr txBox="1">
            <a:spLocks noGrp="1"/>
          </p:cNvSpPr>
          <p:nvPr>
            <p:ph type="subTitle" idx="13"/>
          </p:nvPr>
        </p:nvSpPr>
        <p:spPr>
          <a:xfrm>
            <a:off x="721594" y="3125286"/>
            <a:ext cx="2085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03" name="Google Shape;303;p21"/>
          <p:cNvSpPr txBox="1">
            <a:spLocks noGrp="1"/>
          </p:cNvSpPr>
          <p:nvPr>
            <p:ph type="subTitle" idx="14"/>
          </p:nvPr>
        </p:nvSpPr>
        <p:spPr>
          <a:xfrm>
            <a:off x="3529050" y="3125286"/>
            <a:ext cx="2085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04" name="Google Shape;304;p21"/>
          <p:cNvSpPr txBox="1">
            <a:spLocks noGrp="1"/>
          </p:cNvSpPr>
          <p:nvPr>
            <p:ph type="subTitle" idx="15"/>
          </p:nvPr>
        </p:nvSpPr>
        <p:spPr>
          <a:xfrm>
            <a:off x="6336506" y="3125286"/>
            <a:ext cx="2085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12"/>
        <p:cNvGrpSpPr/>
        <p:nvPr/>
      </p:nvGrpSpPr>
      <p:grpSpPr>
        <a:xfrm>
          <a:off x="0" y="0"/>
          <a:ext cx="0" cy="0"/>
          <a:chOff x="0" y="0"/>
          <a:chExt cx="0" cy="0"/>
        </a:xfrm>
      </p:grpSpPr>
      <p:sp>
        <p:nvSpPr>
          <p:cNvPr id="313" name="Google Shape;313;p23"/>
          <p:cNvSpPr/>
          <p:nvPr/>
        </p:nvSpPr>
        <p:spPr>
          <a:xfrm>
            <a:off x="0" y="4769425"/>
            <a:ext cx="9144000" cy="374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3"/>
          <p:cNvGrpSpPr/>
          <p:nvPr/>
        </p:nvGrpSpPr>
        <p:grpSpPr>
          <a:xfrm>
            <a:off x="162370" y="174107"/>
            <a:ext cx="8903382" cy="4403558"/>
            <a:chOff x="162370" y="174107"/>
            <a:chExt cx="8903382" cy="4403558"/>
          </a:xfrm>
        </p:grpSpPr>
        <p:grpSp>
          <p:nvGrpSpPr>
            <p:cNvPr id="315" name="Google Shape;315;p23"/>
            <p:cNvGrpSpPr/>
            <p:nvPr/>
          </p:nvGrpSpPr>
          <p:grpSpPr>
            <a:xfrm rot="10800000" flipH="1">
              <a:off x="162370" y="3855882"/>
              <a:ext cx="369353" cy="721783"/>
              <a:chOff x="7205405" y="3810518"/>
              <a:chExt cx="369353" cy="721783"/>
            </a:xfrm>
          </p:grpSpPr>
          <p:grpSp>
            <p:nvGrpSpPr>
              <p:cNvPr id="316" name="Google Shape;316;p23"/>
              <p:cNvGrpSpPr/>
              <p:nvPr/>
            </p:nvGrpSpPr>
            <p:grpSpPr>
              <a:xfrm rot="7465359" flipH="1">
                <a:off x="7188076" y="3940005"/>
                <a:ext cx="404010" cy="170894"/>
                <a:chOff x="8631589" y="877241"/>
                <a:chExt cx="404005" cy="170892"/>
              </a:xfrm>
            </p:grpSpPr>
            <p:sp>
              <p:nvSpPr>
                <p:cNvPr id="317" name="Google Shape;317;p23"/>
                <p:cNvSpPr/>
                <p:nvPr/>
              </p:nvSpPr>
              <p:spPr>
                <a:xfrm>
                  <a:off x="8869285" y="877241"/>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8631589" y="969440"/>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23"/>
              <p:cNvSpPr/>
              <p:nvPr/>
            </p:nvSpPr>
            <p:spPr>
              <a:xfrm rot="7465303" flipH="1">
                <a:off x="7316538" y="4313476"/>
                <a:ext cx="191919" cy="178458"/>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320;p23"/>
            <p:cNvSpPr/>
            <p:nvPr/>
          </p:nvSpPr>
          <p:spPr>
            <a:xfrm rot="10800000">
              <a:off x="531726" y="4073538"/>
              <a:ext cx="124177" cy="119737"/>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 name="Google Shape;321;p23"/>
            <p:cNvGrpSpPr/>
            <p:nvPr/>
          </p:nvGrpSpPr>
          <p:grpSpPr>
            <a:xfrm rot="10800000" flipH="1">
              <a:off x="8572220" y="174107"/>
              <a:ext cx="369353" cy="721783"/>
              <a:chOff x="7205405" y="3810518"/>
              <a:chExt cx="369353" cy="721783"/>
            </a:xfrm>
          </p:grpSpPr>
          <p:grpSp>
            <p:nvGrpSpPr>
              <p:cNvPr id="322" name="Google Shape;322;p23"/>
              <p:cNvGrpSpPr/>
              <p:nvPr/>
            </p:nvGrpSpPr>
            <p:grpSpPr>
              <a:xfrm rot="7465359" flipH="1">
                <a:off x="7188076" y="3940005"/>
                <a:ext cx="404010" cy="170894"/>
                <a:chOff x="8631589" y="877241"/>
                <a:chExt cx="404005" cy="170892"/>
              </a:xfrm>
            </p:grpSpPr>
            <p:sp>
              <p:nvSpPr>
                <p:cNvPr id="323" name="Google Shape;323;p23"/>
                <p:cNvSpPr/>
                <p:nvPr/>
              </p:nvSpPr>
              <p:spPr>
                <a:xfrm>
                  <a:off x="8869285" y="877241"/>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8631589" y="969440"/>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 name="Google Shape;325;p23"/>
              <p:cNvSpPr/>
              <p:nvPr/>
            </p:nvSpPr>
            <p:spPr>
              <a:xfrm rot="7465303" flipH="1">
                <a:off x="7316538" y="4313476"/>
                <a:ext cx="191919" cy="178458"/>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23"/>
            <p:cNvSpPr/>
            <p:nvPr/>
          </p:nvSpPr>
          <p:spPr>
            <a:xfrm rot="10800000">
              <a:off x="8941576" y="391763"/>
              <a:ext cx="124177" cy="119737"/>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44"/>
        <p:cNvGrpSpPr/>
        <p:nvPr/>
      </p:nvGrpSpPr>
      <p:grpSpPr>
        <a:xfrm>
          <a:off x="0" y="0"/>
          <a:ext cx="0" cy="0"/>
          <a:chOff x="0" y="0"/>
          <a:chExt cx="0" cy="0"/>
        </a:xfrm>
      </p:grpSpPr>
      <p:grpSp>
        <p:nvGrpSpPr>
          <p:cNvPr id="145" name="Google Shape;145;p14"/>
          <p:cNvGrpSpPr/>
          <p:nvPr/>
        </p:nvGrpSpPr>
        <p:grpSpPr>
          <a:xfrm flipH="1">
            <a:off x="37126" y="373655"/>
            <a:ext cx="9030675" cy="4384720"/>
            <a:chOff x="113326" y="373655"/>
            <a:chExt cx="9030675" cy="4384720"/>
          </a:xfrm>
        </p:grpSpPr>
        <p:grpSp>
          <p:nvGrpSpPr>
            <p:cNvPr id="146" name="Google Shape;146;p14"/>
            <p:cNvGrpSpPr/>
            <p:nvPr/>
          </p:nvGrpSpPr>
          <p:grpSpPr>
            <a:xfrm rot="10800000" flipH="1">
              <a:off x="8530020" y="3860180"/>
              <a:ext cx="613980" cy="898195"/>
              <a:chOff x="8428895" y="3836230"/>
              <a:chExt cx="613980" cy="898195"/>
            </a:xfrm>
          </p:grpSpPr>
          <p:grpSp>
            <p:nvGrpSpPr>
              <p:cNvPr id="147" name="Google Shape;147;p14"/>
              <p:cNvGrpSpPr/>
              <p:nvPr/>
            </p:nvGrpSpPr>
            <p:grpSpPr>
              <a:xfrm>
                <a:off x="8428895" y="3836230"/>
                <a:ext cx="613980" cy="898195"/>
                <a:chOff x="6995008" y="3710305"/>
                <a:chExt cx="613980" cy="898195"/>
              </a:xfrm>
            </p:grpSpPr>
            <p:grpSp>
              <p:nvGrpSpPr>
                <p:cNvPr id="148" name="Google Shape;148;p14"/>
                <p:cNvGrpSpPr/>
                <p:nvPr/>
              </p:nvGrpSpPr>
              <p:grpSpPr>
                <a:xfrm rot="7465359" flipH="1">
                  <a:off x="7141256" y="3729005"/>
                  <a:ext cx="321483" cy="524007"/>
                  <a:chOff x="8651472" y="792816"/>
                  <a:chExt cx="321479" cy="524000"/>
                </a:xfrm>
              </p:grpSpPr>
              <p:sp>
                <p:nvSpPr>
                  <p:cNvPr id="149" name="Google Shape;149;p14"/>
                  <p:cNvSpPr/>
                  <p:nvPr/>
                </p:nvSpPr>
                <p:spPr>
                  <a:xfrm>
                    <a:off x="8651472" y="792816"/>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p:nvPr/>
                </p:nvSpPr>
                <p:spPr>
                  <a:xfrm>
                    <a:off x="8894258" y="1238123"/>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1" name="Google Shape;151;p14"/>
                <p:cNvSpPr/>
                <p:nvPr/>
              </p:nvSpPr>
              <p:spPr>
                <a:xfrm rot="7465303" flipH="1">
                  <a:off x="7164138" y="4389676"/>
                  <a:ext cx="191919" cy="178458"/>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52;p14"/>
              <p:cNvSpPr/>
              <p:nvPr/>
            </p:nvSpPr>
            <p:spPr>
              <a:xfrm>
                <a:off x="8462071" y="4139332"/>
                <a:ext cx="124177" cy="119737"/>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14"/>
            <p:cNvGrpSpPr/>
            <p:nvPr/>
          </p:nvGrpSpPr>
          <p:grpSpPr>
            <a:xfrm rot="10800000" flipH="1">
              <a:off x="113326" y="373655"/>
              <a:ext cx="514722" cy="781344"/>
              <a:chOff x="83701" y="3914657"/>
              <a:chExt cx="514722" cy="781344"/>
            </a:xfrm>
          </p:grpSpPr>
          <p:grpSp>
            <p:nvGrpSpPr>
              <p:cNvPr id="154" name="Google Shape;154;p14"/>
              <p:cNvGrpSpPr/>
              <p:nvPr/>
            </p:nvGrpSpPr>
            <p:grpSpPr>
              <a:xfrm flipH="1">
                <a:off x="83701" y="3974218"/>
                <a:ext cx="369353" cy="721783"/>
                <a:chOff x="7205405" y="3810518"/>
                <a:chExt cx="369353" cy="721783"/>
              </a:xfrm>
            </p:grpSpPr>
            <p:grpSp>
              <p:nvGrpSpPr>
                <p:cNvPr id="155" name="Google Shape;155;p14"/>
                <p:cNvGrpSpPr/>
                <p:nvPr/>
              </p:nvGrpSpPr>
              <p:grpSpPr>
                <a:xfrm rot="7465359" flipH="1">
                  <a:off x="7188076" y="3940005"/>
                  <a:ext cx="404010" cy="170894"/>
                  <a:chOff x="8631589" y="877241"/>
                  <a:chExt cx="404005" cy="170892"/>
                </a:xfrm>
              </p:grpSpPr>
              <p:sp>
                <p:nvSpPr>
                  <p:cNvPr id="156" name="Google Shape;156;p14"/>
                  <p:cNvSpPr/>
                  <p:nvPr/>
                </p:nvSpPr>
                <p:spPr>
                  <a:xfrm>
                    <a:off x="8869285" y="877241"/>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a:off x="8631589" y="969440"/>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14"/>
                <p:cNvSpPr/>
                <p:nvPr/>
              </p:nvSpPr>
              <p:spPr>
                <a:xfrm rot="7465303" flipH="1">
                  <a:off x="7316538" y="4313476"/>
                  <a:ext cx="191919" cy="178458"/>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4"/>
              <p:cNvSpPr/>
              <p:nvPr/>
            </p:nvSpPr>
            <p:spPr>
              <a:xfrm>
                <a:off x="474246" y="3914657"/>
                <a:ext cx="124177" cy="119737"/>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 name="Google Shape;160;p14"/>
          <p:cNvGrpSpPr/>
          <p:nvPr/>
        </p:nvGrpSpPr>
        <p:grpSpPr>
          <a:xfrm>
            <a:off x="0" y="0"/>
            <a:ext cx="9144000" cy="5143500"/>
            <a:chOff x="0" y="0"/>
            <a:chExt cx="9144000" cy="5143500"/>
          </a:xfrm>
        </p:grpSpPr>
        <p:sp>
          <p:nvSpPr>
            <p:cNvPr id="161" name="Google Shape;161;p14"/>
            <p:cNvSpPr/>
            <p:nvPr/>
          </p:nvSpPr>
          <p:spPr>
            <a:xfrm>
              <a:off x="0" y="0"/>
              <a:ext cx="9144000" cy="220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4"/>
            <p:cNvSpPr/>
            <p:nvPr/>
          </p:nvSpPr>
          <p:spPr>
            <a:xfrm>
              <a:off x="0" y="4923300"/>
              <a:ext cx="9144000" cy="220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14"/>
          <p:cNvSpPr txBox="1">
            <a:spLocks noGrp="1"/>
          </p:cNvSpPr>
          <p:nvPr>
            <p:ph type="title"/>
          </p:nvPr>
        </p:nvSpPr>
        <p:spPr>
          <a:xfrm>
            <a:off x="720000" y="53381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834973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3"/>
          <p:cNvSpPr>
            <a:spLocks noGrp="1"/>
          </p:cNvSpPr>
          <p:nvPr>
            <p:ph type="pic" idx="2"/>
          </p:nvPr>
        </p:nvSpPr>
        <p:spPr>
          <a:xfrm>
            <a:off x="5710000" y="534875"/>
            <a:ext cx="2718900" cy="4073700"/>
          </a:xfrm>
          <a:prstGeom prst="rect">
            <a:avLst/>
          </a:prstGeom>
          <a:noFill/>
          <a:ln>
            <a:noFill/>
          </a:ln>
        </p:spPr>
      </p:sp>
      <p:grpSp>
        <p:nvGrpSpPr>
          <p:cNvPr id="31" name="Google Shape;31;p3"/>
          <p:cNvGrpSpPr/>
          <p:nvPr/>
        </p:nvGrpSpPr>
        <p:grpSpPr>
          <a:xfrm rot="-5400000">
            <a:off x="509001" y="144319"/>
            <a:ext cx="514722" cy="781344"/>
            <a:chOff x="83701" y="3914657"/>
            <a:chExt cx="514722" cy="781344"/>
          </a:xfrm>
        </p:grpSpPr>
        <p:grpSp>
          <p:nvGrpSpPr>
            <p:cNvPr id="32" name="Google Shape;32;p3"/>
            <p:cNvGrpSpPr/>
            <p:nvPr/>
          </p:nvGrpSpPr>
          <p:grpSpPr>
            <a:xfrm flipH="1">
              <a:off x="83701" y="3974218"/>
              <a:ext cx="369353" cy="721783"/>
              <a:chOff x="7205405" y="3810518"/>
              <a:chExt cx="369353" cy="721783"/>
            </a:xfrm>
          </p:grpSpPr>
          <p:grpSp>
            <p:nvGrpSpPr>
              <p:cNvPr id="33" name="Google Shape;33;p3"/>
              <p:cNvGrpSpPr/>
              <p:nvPr/>
            </p:nvGrpSpPr>
            <p:grpSpPr>
              <a:xfrm rot="7465359" flipH="1">
                <a:off x="7188076" y="3940005"/>
                <a:ext cx="404010" cy="170894"/>
                <a:chOff x="8631589" y="877241"/>
                <a:chExt cx="404005" cy="170892"/>
              </a:xfrm>
            </p:grpSpPr>
            <p:sp>
              <p:nvSpPr>
                <p:cNvPr id="34" name="Google Shape;34;p3"/>
                <p:cNvSpPr/>
                <p:nvPr/>
              </p:nvSpPr>
              <p:spPr>
                <a:xfrm>
                  <a:off x="8869285" y="877241"/>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8631589" y="969440"/>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3"/>
              <p:cNvSpPr/>
              <p:nvPr/>
            </p:nvSpPr>
            <p:spPr>
              <a:xfrm rot="7465303" flipH="1">
                <a:off x="7316538" y="4313476"/>
                <a:ext cx="191919" cy="178458"/>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p:nvPr/>
          </p:nvSpPr>
          <p:spPr>
            <a:xfrm>
              <a:off x="474246" y="3914657"/>
              <a:ext cx="124177" cy="119737"/>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3"/>
          <p:cNvGrpSpPr/>
          <p:nvPr/>
        </p:nvGrpSpPr>
        <p:grpSpPr>
          <a:xfrm>
            <a:off x="0" y="0"/>
            <a:ext cx="9144000" cy="5143500"/>
            <a:chOff x="0" y="0"/>
            <a:chExt cx="9144000" cy="5143500"/>
          </a:xfrm>
        </p:grpSpPr>
        <p:sp>
          <p:nvSpPr>
            <p:cNvPr id="39" name="Google Shape;39;p3"/>
            <p:cNvSpPr/>
            <p:nvPr/>
          </p:nvSpPr>
          <p:spPr>
            <a:xfrm>
              <a:off x="0" y="0"/>
              <a:ext cx="9144000" cy="220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0" y="4923300"/>
              <a:ext cx="9144000" cy="220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3"/>
          <p:cNvSpPr txBox="1">
            <a:spLocks noGrp="1"/>
          </p:cNvSpPr>
          <p:nvPr>
            <p:ph type="title"/>
          </p:nvPr>
        </p:nvSpPr>
        <p:spPr>
          <a:xfrm>
            <a:off x="817450" y="3315275"/>
            <a:ext cx="4892700" cy="12933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2" name="Google Shape;42;p3"/>
          <p:cNvSpPr txBox="1">
            <a:spLocks noGrp="1"/>
          </p:cNvSpPr>
          <p:nvPr>
            <p:ph type="title" idx="3" hasCustomPrompt="1"/>
          </p:nvPr>
        </p:nvSpPr>
        <p:spPr>
          <a:xfrm>
            <a:off x="893725" y="2124575"/>
            <a:ext cx="1117500" cy="1016100"/>
          </a:xfrm>
          <a:prstGeom prst="rect">
            <a:avLst/>
          </a:prstGeom>
          <a:solidFill>
            <a:schemeClr val="accent4"/>
          </a:solidFill>
          <a:effectLst>
            <a:outerShdw dist="57150" dir="3000000" algn="bl" rotWithShape="0">
              <a:schemeClr val="dk1"/>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
        <p:cNvGrpSpPr/>
        <p:nvPr/>
      </p:nvGrpSpPr>
      <p:grpSpPr>
        <a:xfrm>
          <a:off x="0" y="0"/>
          <a:ext cx="0" cy="0"/>
          <a:chOff x="0" y="0"/>
          <a:chExt cx="0" cy="0"/>
        </a:xfrm>
      </p:grpSpPr>
      <p:grpSp>
        <p:nvGrpSpPr>
          <p:cNvPr id="50" name="Google Shape;50;p5"/>
          <p:cNvGrpSpPr/>
          <p:nvPr/>
        </p:nvGrpSpPr>
        <p:grpSpPr>
          <a:xfrm>
            <a:off x="8428899" y="302558"/>
            <a:ext cx="649028" cy="756594"/>
            <a:chOff x="8428899" y="302558"/>
            <a:chExt cx="649028" cy="756594"/>
          </a:xfrm>
        </p:grpSpPr>
        <p:grpSp>
          <p:nvGrpSpPr>
            <p:cNvPr id="51" name="Google Shape;51;p5"/>
            <p:cNvGrpSpPr/>
            <p:nvPr/>
          </p:nvGrpSpPr>
          <p:grpSpPr>
            <a:xfrm rot="-7200044" flipH="1">
              <a:off x="8573952" y="533107"/>
              <a:ext cx="400526" cy="470148"/>
              <a:chOff x="8556325" y="615074"/>
              <a:chExt cx="400535" cy="470159"/>
            </a:xfrm>
          </p:grpSpPr>
          <p:sp>
            <p:nvSpPr>
              <p:cNvPr id="52" name="Google Shape;52;p5"/>
              <p:cNvSpPr/>
              <p:nvPr/>
            </p:nvSpPr>
            <p:spPr>
              <a:xfrm>
                <a:off x="8832684" y="856007"/>
                <a:ext cx="124177" cy="119737"/>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8595316" y="615074"/>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8556325" y="1006539"/>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5"/>
            <p:cNvSpPr/>
            <p:nvPr/>
          </p:nvSpPr>
          <p:spPr>
            <a:xfrm rot="7465303" flipH="1">
              <a:off x="8460788" y="342926"/>
              <a:ext cx="191919" cy="178458"/>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5"/>
          <p:cNvGrpSpPr/>
          <p:nvPr/>
        </p:nvGrpSpPr>
        <p:grpSpPr>
          <a:xfrm>
            <a:off x="0" y="0"/>
            <a:ext cx="9144000" cy="5143500"/>
            <a:chOff x="0" y="0"/>
            <a:chExt cx="9144000" cy="5143500"/>
          </a:xfrm>
        </p:grpSpPr>
        <p:sp>
          <p:nvSpPr>
            <p:cNvPr id="57" name="Google Shape;57;p5"/>
            <p:cNvSpPr/>
            <p:nvPr/>
          </p:nvSpPr>
          <p:spPr>
            <a:xfrm>
              <a:off x="0" y="0"/>
              <a:ext cx="9144000" cy="220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0" y="4923300"/>
              <a:ext cx="9144000" cy="220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5"/>
          <p:cNvSpPr txBox="1">
            <a:spLocks noGrp="1"/>
          </p:cNvSpPr>
          <p:nvPr>
            <p:ph type="title"/>
          </p:nvPr>
        </p:nvSpPr>
        <p:spPr>
          <a:xfrm>
            <a:off x="720000" y="53381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0" name="Google Shape;60;p5"/>
          <p:cNvSpPr txBox="1">
            <a:spLocks noGrp="1"/>
          </p:cNvSpPr>
          <p:nvPr>
            <p:ph type="subTitle" idx="1"/>
          </p:nvPr>
        </p:nvSpPr>
        <p:spPr>
          <a:xfrm>
            <a:off x="1667569" y="3380125"/>
            <a:ext cx="4253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1" name="Google Shape;61;p5"/>
          <p:cNvSpPr txBox="1">
            <a:spLocks noGrp="1"/>
          </p:cNvSpPr>
          <p:nvPr>
            <p:ph type="subTitle" idx="2"/>
          </p:nvPr>
        </p:nvSpPr>
        <p:spPr>
          <a:xfrm>
            <a:off x="1667571" y="1775198"/>
            <a:ext cx="4253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2" name="Google Shape;62;p5"/>
          <p:cNvSpPr txBox="1">
            <a:spLocks noGrp="1"/>
          </p:cNvSpPr>
          <p:nvPr>
            <p:ph type="subTitle" idx="3"/>
          </p:nvPr>
        </p:nvSpPr>
        <p:spPr>
          <a:xfrm>
            <a:off x="1667571" y="1461100"/>
            <a:ext cx="4253400" cy="43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63" name="Google Shape;63;p5"/>
          <p:cNvSpPr txBox="1">
            <a:spLocks noGrp="1"/>
          </p:cNvSpPr>
          <p:nvPr>
            <p:ph type="subTitle" idx="4"/>
          </p:nvPr>
        </p:nvSpPr>
        <p:spPr>
          <a:xfrm>
            <a:off x="1667571" y="3065951"/>
            <a:ext cx="4253400" cy="43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Raleway"/>
                <a:ea typeface="Raleway"/>
                <a:cs typeface="Raleway"/>
                <a:sym typeface="Raleway"/>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grpSp>
        <p:nvGrpSpPr>
          <p:cNvPr id="65" name="Google Shape;65;p6"/>
          <p:cNvGrpSpPr/>
          <p:nvPr/>
        </p:nvGrpSpPr>
        <p:grpSpPr>
          <a:xfrm>
            <a:off x="113326" y="373655"/>
            <a:ext cx="9030675" cy="4384720"/>
            <a:chOff x="113326" y="373655"/>
            <a:chExt cx="9030675" cy="4384720"/>
          </a:xfrm>
        </p:grpSpPr>
        <p:grpSp>
          <p:nvGrpSpPr>
            <p:cNvPr id="66" name="Google Shape;66;p6"/>
            <p:cNvGrpSpPr/>
            <p:nvPr/>
          </p:nvGrpSpPr>
          <p:grpSpPr>
            <a:xfrm rot="10800000" flipH="1">
              <a:off x="8530020" y="3860180"/>
              <a:ext cx="613980" cy="898195"/>
              <a:chOff x="8428895" y="3836230"/>
              <a:chExt cx="613980" cy="898195"/>
            </a:xfrm>
          </p:grpSpPr>
          <p:grpSp>
            <p:nvGrpSpPr>
              <p:cNvPr id="67" name="Google Shape;67;p6"/>
              <p:cNvGrpSpPr/>
              <p:nvPr/>
            </p:nvGrpSpPr>
            <p:grpSpPr>
              <a:xfrm>
                <a:off x="8428895" y="3836230"/>
                <a:ext cx="613980" cy="898195"/>
                <a:chOff x="6995008" y="3710305"/>
                <a:chExt cx="613980" cy="898195"/>
              </a:xfrm>
            </p:grpSpPr>
            <p:grpSp>
              <p:nvGrpSpPr>
                <p:cNvPr id="68" name="Google Shape;68;p6"/>
                <p:cNvGrpSpPr/>
                <p:nvPr/>
              </p:nvGrpSpPr>
              <p:grpSpPr>
                <a:xfrm rot="7465359" flipH="1">
                  <a:off x="7141256" y="3729005"/>
                  <a:ext cx="321483" cy="524007"/>
                  <a:chOff x="8651472" y="792816"/>
                  <a:chExt cx="321479" cy="524000"/>
                </a:xfrm>
              </p:grpSpPr>
              <p:sp>
                <p:nvSpPr>
                  <p:cNvPr id="69" name="Google Shape;69;p6"/>
                  <p:cNvSpPr/>
                  <p:nvPr/>
                </p:nvSpPr>
                <p:spPr>
                  <a:xfrm>
                    <a:off x="8651472" y="792816"/>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8894258" y="1238123"/>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6"/>
                <p:cNvSpPr/>
                <p:nvPr/>
              </p:nvSpPr>
              <p:spPr>
                <a:xfrm rot="7465303" flipH="1">
                  <a:off x="7164138" y="4389676"/>
                  <a:ext cx="191919" cy="178458"/>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6"/>
              <p:cNvSpPr/>
              <p:nvPr/>
            </p:nvSpPr>
            <p:spPr>
              <a:xfrm>
                <a:off x="8462071" y="4139332"/>
                <a:ext cx="124177" cy="119737"/>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6"/>
            <p:cNvGrpSpPr/>
            <p:nvPr/>
          </p:nvGrpSpPr>
          <p:grpSpPr>
            <a:xfrm rot="10800000" flipH="1">
              <a:off x="113326" y="373655"/>
              <a:ext cx="514722" cy="781344"/>
              <a:chOff x="83701" y="3914657"/>
              <a:chExt cx="514722" cy="781344"/>
            </a:xfrm>
          </p:grpSpPr>
          <p:grpSp>
            <p:nvGrpSpPr>
              <p:cNvPr id="74" name="Google Shape;74;p6"/>
              <p:cNvGrpSpPr/>
              <p:nvPr/>
            </p:nvGrpSpPr>
            <p:grpSpPr>
              <a:xfrm flipH="1">
                <a:off x="83701" y="3974218"/>
                <a:ext cx="369353" cy="721783"/>
                <a:chOff x="7205405" y="3810518"/>
                <a:chExt cx="369353" cy="721783"/>
              </a:xfrm>
            </p:grpSpPr>
            <p:grpSp>
              <p:nvGrpSpPr>
                <p:cNvPr id="75" name="Google Shape;75;p6"/>
                <p:cNvGrpSpPr/>
                <p:nvPr/>
              </p:nvGrpSpPr>
              <p:grpSpPr>
                <a:xfrm rot="7465359" flipH="1">
                  <a:off x="7188076" y="3940005"/>
                  <a:ext cx="404010" cy="170894"/>
                  <a:chOff x="8631589" y="877241"/>
                  <a:chExt cx="404005" cy="170892"/>
                </a:xfrm>
              </p:grpSpPr>
              <p:sp>
                <p:nvSpPr>
                  <p:cNvPr id="76" name="Google Shape;76;p6"/>
                  <p:cNvSpPr/>
                  <p:nvPr/>
                </p:nvSpPr>
                <p:spPr>
                  <a:xfrm>
                    <a:off x="8869285" y="877241"/>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8631589" y="969440"/>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6"/>
                <p:cNvSpPr/>
                <p:nvPr/>
              </p:nvSpPr>
              <p:spPr>
                <a:xfrm rot="7465303" flipH="1">
                  <a:off x="7316538" y="4313476"/>
                  <a:ext cx="191919" cy="178458"/>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6"/>
              <p:cNvSpPr/>
              <p:nvPr/>
            </p:nvSpPr>
            <p:spPr>
              <a:xfrm>
                <a:off x="474246" y="3914657"/>
                <a:ext cx="124177" cy="119737"/>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 name="Google Shape;80;p6"/>
          <p:cNvGrpSpPr/>
          <p:nvPr/>
        </p:nvGrpSpPr>
        <p:grpSpPr>
          <a:xfrm>
            <a:off x="0" y="0"/>
            <a:ext cx="9144000" cy="5143500"/>
            <a:chOff x="0" y="0"/>
            <a:chExt cx="9144000" cy="5143500"/>
          </a:xfrm>
        </p:grpSpPr>
        <p:sp>
          <p:nvSpPr>
            <p:cNvPr id="81" name="Google Shape;81;p6"/>
            <p:cNvSpPr/>
            <p:nvPr/>
          </p:nvSpPr>
          <p:spPr>
            <a:xfrm>
              <a:off x="0" y="0"/>
              <a:ext cx="9144000" cy="220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0" y="4923300"/>
              <a:ext cx="9144000" cy="220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6"/>
          <p:cNvSpPr txBox="1">
            <a:spLocks noGrp="1"/>
          </p:cNvSpPr>
          <p:nvPr>
            <p:ph type="title"/>
          </p:nvPr>
        </p:nvSpPr>
        <p:spPr>
          <a:xfrm>
            <a:off x="720000" y="53381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4"/>
        <p:cNvGrpSpPr/>
        <p:nvPr/>
      </p:nvGrpSpPr>
      <p:grpSpPr>
        <a:xfrm>
          <a:off x="0" y="0"/>
          <a:ext cx="0" cy="0"/>
          <a:chOff x="0" y="0"/>
          <a:chExt cx="0" cy="0"/>
        </a:xfrm>
      </p:grpSpPr>
      <p:grpSp>
        <p:nvGrpSpPr>
          <p:cNvPr id="85" name="Google Shape;85;p7"/>
          <p:cNvGrpSpPr/>
          <p:nvPr/>
        </p:nvGrpSpPr>
        <p:grpSpPr>
          <a:xfrm>
            <a:off x="0" y="0"/>
            <a:ext cx="9144000" cy="5143500"/>
            <a:chOff x="0" y="0"/>
            <a:chExt cx="9144000" cy="5143500"/>
          </a:xfrm>
        </p:grpSpPr>
        <p:sp>
          <p:nvSpPr>
            <p:cNvPr id="86" name="Google Shape;86;p7"/>
            <p:cNvSpPr/>
            <p:nvPr/>
          </p:nvSpPr>
          <p:spPr>
            <a:xfrm>
              <a:off x="0" y="0"/>
              <a:ext cx="9144000" cy="220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0" y="4923300"/>
              <a:ext cx="9144000" cy="220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7"/>
          <p:cNvSpPr txBox="1">
            <a:spLocks noGrp="1"/>
          </p:cNvSpPr>
          <p:nvPr>
            <p:ph type="title"/>
          </p:nvPr>
        </p:nvSpPr>
        <p:spPr>
          <a:xfrm>
            <a:off x="3911875" y="1025525"/>
            <a:ext cx="38520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9" name="Google Shape;89;p7"/>
          <p:cNvSpPr txBox="1">
            <a:spLocks noGrp="1"/>
          </p:cNvSpPr>
          <p:nvPr>
            <p:ph type="body" idx="1"/>
          </p:nvPr>
        </p:nvSpPr>
        <p:spPr>
          <a:xfrm>
            <a:off x="3911875" y="1537575"/>
            <a:ext cx="3852000" cy="27063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solidFill>
                  <a:srgbClr val="434343"/>
                </a:solidFill>
              </a:defRPr>
            </a:lvl1pPr>
            <a:lvl2pPr marL="914400" lvl="1" indent="-304800" rtl="0">
              <a:lnSpc>
                <a:spcPct val="115000"/>
              </a:lnSpc>
              <a:spcBef>
                <a:spcPts val="100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90" name="Google Shape;90;p7"/>
          <p:cNvSpPr>
            <a:spLocks noGrp="1"/>
          </p:cNvSpPr>
          <p:nvPr>
            <p:ph type="pic" idx="2"/>
          </p:nvPr>
        </p:nvSpPr>
        <p:spPr>
          <a:xfrm>
            <a:off x="715100" y="535000"/>
            <a:ext cx="2718900" cy="4073400"/>
          </a:xfrm>
          <a:prstGeom prst="rect">
            <a:avLst/>
          </a:prstGeom>
          <a:noFill/>
          <a:ln>
            <a:noFill/>
          </a:ln>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1"/>
        <p:cNvGrpSpPr/>
        <p:nvPr/>
      </p:nvGrpSpPr>
      <p:grpSpPr>
        <a:xfrm>
          <a:off x="0" y="0"/>
          <a:ext cx="0" cy="0"/>
          <a:chOff x="0" y="0"/>
          <a:chExt cx="0" cy="0"/>
        </a:xfrm>
      </p:grpSpPr>
      <p:grpSp>
        <p:nvGrpSpPr>
          <p:cNvPr id="92" name="Google Shape;92;p8"/>
          <p:cNvGrpSpPr/>
          <p:nvPr/>
        </p:nvGrpSpPr>
        <p:grpSpPr>
          <a:xfrm>
            <a:off x="0" y="0"/>
            <a:ext cx="9144000" cy="5143500"/>
            <a:chOff x="0" y="0"/>
            <a:chExt cx="9144000" cy="5143500"/>
          </a:xfrm>
        </p:grpSpPr>
        <p:sp>
          <p:nvSpPr>
            <p:cNvPr id="93" name="Google Shape;93;p8"/>
            <p:cNvSpPr/>
            <p:nvPr/>
          </p:nvSpPr>
          <p:spPr>
            <a:xfrm>
              <a:off x="0" y="0"/>
              <a:ext cx="9144000" cy="220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8"/>
            <p:cNvSpPr/>
            <p:nvPr/>
          </p:nvSpPr>
          <p:spPr>
            <a:xfrm>
              <a:off x="0" y="4923300"/>
              <a:ext cx="9144000" cy="220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6"/>
        <p:cNvGrpSpPr/>
        <p:nvPr/>
      </p:nvGrpSpPr>
      <p:grpSpPr>
        <a:xfrm>
          <a:off x="0" y="0"/>
          <a:ext cx="0" cy="0"/>
          <a:chOff x="0" y="0"/>
          <a:chExt cx="0" cy="0"/>
        </a:xfrm>
      </p:grpSpPr>
      <p:grpSp>
        <p:nvGrpSpPr>
          <p:cNvPr id="97" name="Google Shape;97;p9"/>
          <p:cNvGrpSpPr/>
          <p:nvPr/>
        </p:nvGrpSpPr>
        <p:grpSpPr>
          <a:xfrm>
            <a:off x="0" y="0"/>
            <a:ext cx="9144000" cy="5143500"/>
            <a:chOff x="0" y="0"/>
            <a:chExt cx="9144000" cy="5143500"/>
          </a:xfrm>
        </p:grpSpPr>
        <p:sp>
          <p:nvSpPr>
            <p:cNvPr id="98" name="Google Shape;98;p9"/>
            <p:cNvSpPr/>
            <p:nvPr/>
          </p:nvSpPr>
          <p:spPr>
            <a:xfrm>
              <a:off x="0" y="0"/>
              <a:ext cx="9144000" cy="220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0" y="4923300"/>
              <a:ext cx="9144000" cy="2202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1" name="Google Shape;101;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2"/>
        <p:cNvGrpSpPr/>
        <p:nvPr/>
      </p:nvGrpSpPr>
      <p:grpSpPr>
        <a:xfrm>
          <a:off x="0" y="0"/>
          <a:ext cx="0" cy="0"/>
          <a:chOff x="0" y="0"/>
          <a:chExt cx="0" cy="0"/>
        </a:xfrm>
      </p:grpSpPr>
      <p:sp>
        <p:nvSpPr>
          <p:cNvPr id="103" name="Google Shape;103;p10"/>
          <p:cNvSpPr>
            <a:spLocks noGrp="1"/>
          </p:cNvSpPr>
          <p:nvPr>
            <p:ph type="pic" idx="2"/>
          </p:nvPr>
        </p:nvSpPr>
        <p:spPr>
          <a:xfrm>
            <a:off x="-6875" y="0"/>
            <a:ext cx="9144000" cy="5157300"/>
          </a:xfrm>
          <a:prstGeom prst="rect">
            <a:avLst/>
          </a:prstGeom>
          <a:noFill/>
          <a:ln>
            <a:noFill/>
          </a:ln>
        </p:spPr>
      </p:sp>
      <p:sp>
        <p:nvSpPr>
          <p:cNvPr id="104" name="Google Shape;104;p10"/>
          <p:cNvSpPr txBox="1">
            <a:spLocks noGrp="1"/>
          </p:cNvSpPr>
          <p:nvPr>
            <p:ph type="title"/>
          </p:nvPr>
        </p:nvSpPr>
        <p:spPr>
          <a:xfrm>
            <a:off x="720000" y="4038000"/>
            <a:ext cx="7704000" cy="572700"/>
          </a:xfrm>
          <a:prstGeom prst="rect">
            <a:avLst/>
          </a:prstGeom>
          <a:solidFill>
            <a:schemeClr val="accent4"/>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125"/>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1pPr>
            <a:lvl2pPr lvl="1"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64" r:id="rId10"/>
    <p:sldLayoutId id="2147483665" r:id="rId11"/>
    <p:sldLayoutId id="2147483666" r:id="rId12"/>
    <p:sldLayoutId id="2147483667" r:id="rId13"/>
    <p:sldLayoutId id="2147483669" r:id="rId14"/>
    <p:sldLayoutId id="2147483674" r:id="rId1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hyperlink" Target="https://www.kaggle.com/datasets/emmanuelfwerr/thyroid-disease-data"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8"/>
          <p:cNvSpPr txBox="1">
            <a:spLocks noGrp="1"/>
          </p:cNvSpPr>
          <p:nvPr>
            <p:ph type="ctrTitle"/>
          </p:nvPr>
        </p:nvSpPr>
        <p:spPr>
          <a:xfrm>
            <a:off x="260643" y="1026481"/>
            <a:ext cx="5719877" cy="23649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4600" dirty="0"/>
              <a:t>Thyroid Detection Using </a:t>
            </a:r>
            <a:br>
              <a:rPr lang="en" sz="4600" dirty="0"/>
            </a:br>
            <a:r>
              <a:rPr lang="en" sz="4600" dirty="0"/>
              <a:t>Machine Learning</a:t>
            </a:r>
            <a:endParaRPr sz="4600" dirty="0"/>
          </a:p>
        </p:txBody>
      </p:sp>
      <p:sp>
        <p:nvSpPr>
          <p:cNvPr id="356" name="Google Shape;356;p28"/>
          <p:cNvSpPr/>
          <p:nvPr/>
        </p:nvSpPr>
        <p:spPr>
          <a:xfrm rot="2127605">
            <a:off x="5864662" y="1429387"/>
            <a:ext cx="3472690" cy="2142958"/>
          </a:xfrm>
          <a:custGeom>
            <a:avLst/>
            <a:gdLst/>
            <a:ahLst/>
            <a:cxnLst/>
            <a:rect l="l" t="t" r="r" b="b"/>
            <a:pathLst>
              <a:path w="38996" h="24064" extrusionOk="0">
                <a:moveTo>
                  <a:pt x="19660" y="1"/>
                </a:moveTo>
                <a:cubicBezTo>
                  <a:pt x="19493" y="1"/>
                  <a:pt x="19326" y="3"/>
                  <a:pt x="19160" y="7"/>
                </a:cubicBezTo>
                <a:cubicBezTo>
                  <a:pt x="18045" y="33"/>
                  <a:pt x="16952" y="151"/>
                  <a:pt x="15906" y="360"/>
                </a:cubicBezTo>
                <a:cubicBezTo>
                  <a:pt x="13762" y="790"/>
                  <a:pt x="11690" y="1581"/>
                  <a:pt x="9815" y="2706"/>
                </a:cubicBezTo>
                <a:cubicBezTo>
                  <a:pt x="7056" y="4364"/>
                  <a:pt x="4739" y="6740"/>
                  <a:pt x="3122" y="9520"/>
                </a:cubicBezTo>
                <a:cubicBezTo>
                  <a:pt x="1459" y="12374"/>
                  <a:pt x="0" y="16031"/>
                  <a:pt x="1159" y="19335"/>
                </a:cubicBezTo>
                <a:cubicBezTo>
                  <a:pt x="1736" y="20982"/>
                  <a:pt x="2979" y="22372"/>
                  <a:pt x="4521" y="23190"/>
                </a:cubicBezTo>
                <a:cubicBezTo>
                  <a:pt x="5688" y="23810"/>
                  <a:pt x="6922" y="24063"/>
                  <a:pt x="8167" y="24063"/>
                </a:cubicBezTo>
                <a:cubicBezTo>
                  <a:pt x="10017" y="24063"/>
                  <a:pt x="11890" y="23504"/>
                  <a:pt x="13601" y="22761"/>
                </a:cubicBezTo>
                <a:cubicBezTo>
                  <a:pt x="15861" y="21778"/>
                  <a:pt x="18139" y="20453"/>
                  <a:pt x="20628" y="20453"/>
                </a:cubicBezTo>
                <a:cubicBezTo>
                  <a:pt x="21029" y="20453"/>
                  <a:pt x="21436" y="20487"/>
                  <a:pt x="21849" y="20563"/>
                </a:cubicBezTo>
                <a:cubicBezTo>
                  <a:pt x="24316" y="21016"/>
                  <a:pt x="26366" y="22625"/>
                  <a:pt x="28787" y="23221"/>
                </a:cubicBezTo>
                <a:cubicBezTo>
                  <a:pt x="29393" y="23370"/>
                  <a:pt x="29973" y="23441"/>
                  <a:pt x="30526" y="23441"/>
                </a:cubicBezTo>
                <a:cubicBezTo>
                  <a:pt x="36183" y="23441"/>
                  <a:pt x="38995" y="16108"/>
                  <a:pt x="37439" y="11086"/>
                </a:cubicBezTo>
                <a:cubicBezTo>
                  <a:pt x="35208" y="3883"/>
                  <a:pt x="27022" y="1"/>
                  <a:pt x="19660" y="1"/>
                </a:cubicBezTo>
                <a:close/>
              </a:path>
            </a:pathLst>
          </a:custGeom>
          <a:solidFill>
            <a:srgbClr val="8CBBF7">
              <a:alpha val="5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28"/>
          <p:cNvGrpSpPr/>
          <p:nvPr/>
        </p:nvGrpSpPr>
        <p:grpSpPr>
          <a:xfrm>
            <a:off x="6273826" y="1038216"/>
            <a:ext cx="2349570" cy="2925300"/>
            <a:chOff x="3876798" y="571301"/>
            <a:chExt cx="1033414" cy="1286581"/>
          </a:xfrm>
        </p:grpSpPr>
        <p:sp>
          <p:nvSpPr>
            <p:cNvPr id="358" name="Google Shape;358;p28"/>
            <p:cNvSpPr/>
            <p:nvPr/>
          </p:nvSpPr>
          <p:spPr>
            <a:xfrm>
              <a:off x="4212806" y="1131547"/>
              <a:ext cx="360953" cy="221151"/>
            </a:xfrm>
            <a:custGeom>
              <a:avLst/>
              <a:gdLst/>
              <a:ahLst/>
              <a:cxnLst/>
              <a:rect l="l" t="t" r="r" b="b"/>
              <a:pathLst>
                <a:path w="8293" h="5081" extrusionOk="0">
                  <a:moveTo>
                    <a:pt x="0" y="1"/>
                  </a:moveTo>
                  <a:lnTo>
                    <a:pt x="0" y="5080"/>
                  </a:lnTo>
                  <a:lnTo>
                    <a:pt x="8293" y="5080"/>
                  </a:lnTo>
                  <a:lnTo>
                    <a:pt x="82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8"/>
            <p:cNvSpPr/>
            <p:nvPr/>
          </p:nvSpPr>
          <p:spPr>
            <a:xfrm>
              <a:off x="4270215" y="1788678"/>
              <a:ext cx="245481" cy="69205"/>
            </a:xfrm>
            <a:custGeom>
              <a:avLst/>
              <a:gdLst/>
              <a:ahLst/>
              <a:cxnLst/>
              <a:rect l="l" t="t" r="r" b="b"/>
              <a:pathLst>
                <a:path w="5640" h="1590" extrusionOk="0">
                  <a:moveTo>
                    <a:pt x="47" y="1"/>
                  </a:moveTo>
                  <a:cubicBezTo>
                    <a:pt x="15" y="465"/>
                    <a:pt x="0" y="931"/>
                    <a:pt x="4" y="1398"/>
                  </a:cubicBezTo>
                  <a:cubicBezTo>
                    <a:pt x="1010" y="1527"/>
                    <a:pt x="2017" y="1589"/>
                    <a:pt x="3022" y="1589"/>
                  </a:cubicBezTo>
                  <a:cubicBezTo>
                    <a:pt x="3884" y="1589"/>
                    <a:pt x="4743" y="1543"/>
                    <a:pt x="5599" y="1453"/>
                  </a:cubicBezTo>
                  <a:lnTo>
                    <a:pt x="5598" y="1440"/>
                  </a:lnTo>
                  <a:cubicBezTo>
                    <a:pt x="5612" y="962"/>
                    <a:pt x="5626" y="483"/>
                    <a:pt x="5640" y="5"/>
                  </a:cubicBezTo>
                  <a:lnTo>
                    <a:pt x="5640" y="5"/>
                  </a:lnTo>
                  <a:cubicBezTo>
                    <a:pt x="4722" y="181"/>
                    <a:pt x="3787" y="269"/>
                    <a:pt x="2853" y="269"/>
                  </a:cubicBezTo>
                  <a:cubicBezTo>
                    <a:pt x="1912" y="269"/>
                    <a:pt x="971" y="179"/>
                    <a:pt x="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p:nvPr/>
          </p:nvSpPr>
          <p:spPr>
            <a:xfrm>
              <a:off x="4267908" y="1630249"/>
              <a:ext cx="250312" cy="60152"/>
            </a:xfrm>
            <a:custGeom>
              <a:avLst/>
              <a:gdLst/>
              <a:ahLst/>
              <a:cxnLst/>
              <a:rect l="l" t="t" r="r" b="b"/>
              <a:pathLst>
                <a:path w="5751" h="1382" extrusionOk="0">
                  <a:moveTo>
                    <a:pt x="5749" y="1"/>
                  </a:moveTo>
                  <a:cubicBezTo>
                    <a:pt x="4757" y="124"/>
                    <a:pt x="3750" y="183"/>
                    <a:pt x="2734" y="183"/>
                  </a:cubicBezTo>
                  <a:cubicBezTo>
                    <a:pt x="1829" y="183"/>
                    <a:pt x="917" y="136"/>
                    <a:pt x="1" y="46"/>
                  </a:cubicBezTo>
                  <a:lnTo>
                    <a:pt x="0" y="55"/>
                  </a:lnTo>
                  <a:cubicBezTo>
                    <a:pt x="11" y="459"/>
                    <a:pt x="20" y="862"/>
                    <a:pt x="31" y="1266"/>
                  </a:cubicBezTo>
                  <a:cubicBezTo>
                    <a:pt x="979" y="1342"/>
                    <a:pt x="1936" y="1382"/>
                    <a:pt x="2896" y="1382"/>
                  </a:cubicBezTo>
                  <a:cubicBezTo>
                    <a:pt x="3839" y="1382"/>
                    <a:pt x="4785" y="1343"/>
                    <a:pt x="5727" y="1261"/>
                  </a:cubicBezTo>
                  <a:lnTo>
                    <a:pt x="5726" y="1250"/>
                  </a:lnTo>
                  <a:cubicBezTo>
                    <a:pt x="5716" y="836"/>
                    <a:pt x="5724" y="422"/>
                    <a:pt x="5750" y="9"/>
                  </a:cubicBezTo>
                  <a:lnTo>
                    <a:pt x="57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8"/>
            <p:cNvSpPr/>
            <p:nvPr/>
          </p:nvSpPr>
          <p:spPr>
            <a:xfrm>
              <a:off x="4267908" y="1468991"/>
              <a:ext cx="249703" cy="61066"/>
            </a:xfrm>
            <a:custGeom>
              <a:avLst/>
              <a:gdLst/>
              <a:ahLst/>
              <a:cxnLst/>
              <a:rect l="l" t="t" r="r" b="b"/>
              <a:pathLst>
                <a:path w="5737" h="1403" extrusionOk="0">
                  <a:moveTo>
                    <a:pt x="0" y="0"/>
                  </a:moveTo>
                  <a:lnTo>
                    <a:pt x="0" y="1361"/>
                  </a:lnTo>
                  <a:cubicBezTo>
                    <a:pt x="282" y="1336"/>
                    <a:pt x="565" y="1324"/>
                    <a:pt x="848" y="1324"/>
                  </a:cubicBezTo>
                  <a:cubicBezTo>
                    <a:pt x="1069" y="1324"/>
                    <a:pt x="1291" y="1332"/>
                    <a:pt x="1512" y="1347"/>
                  </a:cubicBezTo>
                  <a:cubicBezTo>
                    <a:pt x="2056" y="1384"/>
                    <a:pt x="2602" y="1402"/>
                    <a:pt x="3147" y="1402"/>
                  </a:cubicBezTo>
                  <a:cubicBezTo>
                    <a:pt x="3809" y="1402"/>
                    <a:pt x="4471" y="1375"/>
                    <a:pt x="5131" y="1320"/>
                  </a:cubicBezTo>
                  <a:lnTo>
                    <a:pt x="5736" y="1293"/>
                  </a:lnTo>
                  <a:lnTo>
                    <a:pt x="5736" y="16"/>
                  </a:lnTo>
                  <a:lnTo>
                    <a:pt x="5735" y="16"/>
                  </a:lnTo>
                  <a:cubicBezTo>
                    <a:pt x="4806" y="198"/>
                    <a:pt x="3859" y="288"/>
                    <a:pt x="2912" y="288"/>
                  </a:cubicBezTo>
                  <a:cubicBezTo>
                    <a:pt x="1935" y="288"/>
                    <a:pt x="958" y="19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8"/>
            <p:cNvSpPr/>
            <p:nvPr/>
          </p:nvSpPr>
          <p:spPr>
            <a:xfrm>
              <a:off x="4252152" y="1362400"/>
              <a:ext cx="284828" cy="119128"/>
            </a:xfrm>
            <a:custGeom>
              <a:avLst/>
              <a:gdLst/>
              <a:ahLst/>
              <a:cxnLst/>
              <a:rect l="l" t="t" r="r" b="b"/>
              <a:pathLst>
                <a:path w="6544" h="2737" extrusionOk="0">
                  <a:moveTo>
                    <a:pt x="6543" y="0"/>
                  </a:moveTo>
                  <a:lnTo>
                    <a:pt x="6543" y="0"/>
                  </a:lnTo>
                  <a:cubicBezTo>
                    <a:pt x="6429" y="57"/>
                    <a:pt x="6265" y="75"/>
                    <a:pt x="6108" y="88"/>
                  </a:cubicBezTo>
                  <a:cubicBezTo>
                    <a:pt x="5157" y="171"/>
                    <a:pt x="4203" y="211"/>
                    <a:pt x="3250" y="211"/>
                  </a:cubicBezTo>
                  <a:cubicBezTo>
                    <a:pt x="2191" y="211"/>
                    <a:pt x="1135" y="162"/>
                    <a:pt x="90" y="70"/>
                  </a:cubicBezTo>
                  <a:cubicBezTo>
                    <a:pt x="10" y="223"/>
                    <a:pt x="4" y="404"/>
                    <a:pt x="3" y="578"/>
                  </a:cubicBezTo>
                  <a:cubicBezTo>
                    <a:pt x="0" y="1168"/>
                    <a:pt x="25" y="1759"/>
                    <a:pt x="69" y="2387"/>
                  </a:cubicBezTo>
                  <a:cubicBezTo>
                    <a:pt x="167" y="2409"/>
                    <a:pt x="264" y="2429"/>
                    <a:pt x="362" y="2449"/>
                  </a:cubicBezTo>
                  <a:cubicBezTo>
                    <a:pt x="1320" y="2641"/>
                    <a:pt x="2297" y="2737"/>
                    <a:pt x="3274" y="2737"/>
                  </a:cubicBezTo>
                  <a:cubicBezTo>
                    <a:pt x="4221" y="2737"/>
                    <a:pt x="5168" y="2647"/>
                    <a:pt x="6098" y="2465"/>
                  </a:cubicBezTo>
                  <a:cubicBezTo>
                    <a:pt x="6214" y="2443"/>
                    <a:pt x="6332" y="2419"/>
                    <a:pt x="6448" y="2393"/>
                  </a:cubicBezTo>
                  <a:cubicBezTo>
                    <a:pt x="6338" y="1570"/>
                    <a:pt x="6535" y="786"/>
                    <a:pt x="6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8"/>
            <p:cNvSpPr/>
            <p:nvPr/>
          </p:nvSpPr>
          <p:spPr>
            <a:xfrm>
              <a:off x="4252021" y="1524529"/>
              <a:ext cx="281650" cy="113731"/>
            </a:xfrm>
            <a:custGeom>
              <a:avLst/>
              <a:gdLst/>
              <a:ahLst/>
              <a:cxnLst/>
              <a:rect l="l" t="t" r="r" b="b"/>
              <a:pathLst>
                <a:path w="6471" h="2613" extrusionOk="0">
                  <a:moveTo>
                    <a:pt x="6439" y="1"/>
                  </a:moveTo>
                  <a:lnTo>
                    <a:pt x="6101" y="17"/>
                  </a:lnTo>
                  <a:lnTo>
                    <a:pt x="5496" y="44"/>
                  </a:lnTo>
                  <a:cubicBezTo>
                    <a:pt x="4835" y="99"/>
                    <a:pt x="4171" y="127"/>
                    <a:pt x="3508" y="127"/>
                  </a:cubicBezTo>
                  <a:cubicBezTo>
                    <a:pt x="2964" y="127"/>
                    <a:pt x="2420" y="108"/>
                    <a:pt x="1877" y="71"/>
                  </a:cubicBezTo>
                  <a:cubicBezTo>
                    <a:pt x="1655" y="56"/>
                    <a:pt x="1432" y="48"/>
                    <a:pt x="1209" y="48"/>
                  </a:cubicBezTo>
                  <a:cubicBezTo>
                    <a:pt x="927" y="48"/>
                    <a:pt x="646" y="60"/>
                    <a:pt x="365" y="85"/>
                  </a:cubicBezTo>
                  <a:cubicBezTo>
                    <a:pt x="243" y="94"/>
                    <a:pt x="122" y="107"/>
                    <a:pt x="0" y="122"/>
                  </a:cubicBezTo>
                  <a:cubicBezTo>
                    <a:pt x="21" y="556"/>
                    <a:pt x="30" y="2009"/>
                    <a:pt x="24" y="2442"/>
                  </a:cubicBezTo>
                  <a:cubicBezTo>
                    <a:pt x="138" y="2454"/>
                    <a:pt x="253" y="2466"/>
                    <a:pt x="366" y="2477"/>
                  </a:cubicBezTo>
                  <a:cubicBezTo>
                    <a:pt x="1281" y="2566"/>
                    <a:pt x="2192" y="2613"/>
                    <a:pt x="3095" y="2613"/>
                  </a:cubicBezTo>
                  <a:cubicBezTo>
                    <a:pt x="4112" y="2613"/>
                    <a:pt x="5120" y="2553"/>
                    <a:pt x="6114" y="2430"/>
                  </a:cubicBezTo>
                  <a:cubicBezTo>
                    <a:pt x="6209" y="2419"/>
                    <a:pt x="6304" y="2407"/>
                    <a:pt x="6399" y="2394"/>
                  </a:cubicBezTo>
                  <a:cubicBezTo>
                    <a:pt x="6457" y="1939"/>
                    <a:pt x="6471" y="459"/>
                    <a:pt x="64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8"/>
            <p:cNvSpPr/>
            <p:nvPr/>
          </p:nvSpPr>
          <p:spPr>
            <a:xfrm>
              <a:off x="4252152" y="1681216"/>
              <a:ext cx="284828" cy="119171"/>
            </a:xfrm>
            <a:custGeom>
              <a:avLst/>
              <a:gdLst/>
              <a:ahLst/>
              <a:cxnLst/>
              <a:rect l="l" t="t" r="r" b="b"/>
              <a:pathLst>
                <a:path w="6544" h="2738" extrusionOk="0">
                  <a:moveTo>
                    <a:pt x="6543" y="0"/>
                  </a:moveTo>
                  <a:lnTo>
                    <a:pt x="6543" y="0"/>
                  </a:lnTo>
                  <a:cubicBezTo>
                    <a:pt x="6429" y="57"/>
                    <a:pt x="6265" y="75"/>
                    <a:pt x="6108" y="88"/>
                  </a:cubicBezTo>
                  <a:cubicBezTo>
                    <a:pt x="6102" y="89"/>
                    <a:pt x="6095" y="89"/>
                    <a:pt x="6089" y="90"/>
                  </a:cubicBezTo>
                  <a:cubicBezTo>
                    <a:pt x="5147" y="172"/>
                    <a:pt x="4202" y="211"/>
                    <a:pt x="3258" y="211"/>
                  </a:cubicBezTo>
                  <a:cubicBezTo>
                    <a:pt x="2299" y="211"/>
                    <a:pt x="1341" y="171"/>
                    <a:pt x="393" y="95"/>
                  </a:cubicBezTo>
                  <a:cubicBezTo>
                    <a:pt x="292" y="88"/>
                    <a:pt x="191" y="80"/>
                    <a:pt x="90" y="70"/>
                  </a:cubicBezTo>
                  <a:cubicBezTo>
                    <a:pt x="10" y="224"/>
                    <a:pt x="4" y="405"/>
                    <a:pt x="3" y="578"/>
                  </a:cubicBezTo>
                  <a:cubicBezTo>
                    <a:pt x="0" y="1169"/>
                    <a:pt x="25" y="1759"/>
                    <a:pt x="69" y="2388"/>
                  </a:cubicBezTo>
                  <a:cubicBezTo>
                    <a:pt x="200" y="2416"/>
                    <a:pt x="330" y="2443"/>
                    <a:pt x="462" y="2470"/>
                  </a:cubicBezTo>
                  <a:cubicBezTo>
                    <a:pt x="1386" y="2648"/>
                    <a:pt x="2327" y="2738"/>
                    <a:pt x="3268" y="2738"/>
                  </a:cubicBezTo>
                  <a:cubicBezTo>
                    <a:pt x="4202" y="2738"/>
                    <a:pt x="5137" y="2650"/>
                    <a:pt x="6055" y="2474"/>
                  </a:cubicBezTo>
                  <a:cubicBezTo>
                    <a:pt x="6186" y="2449"/>
                    <a:pt x="6317" y="2422"/>
                    <a:pt x="6448" y="2393"/>
                  </a:cubicBezTo>
                  <a:cubicBezTo>
                    <a:pt x="6338" y="1570"/>
                    <a:pt x="6535" y="786"/>
                    <a:pt x="6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8"/>
            <p:cNvSpPr/>
            <p:nvPr/>
          </p:nvSpPr>
          <p:spPr>
            <a:xfrm>
              <a:off x="4603480" y="571301"/>
              <a:ext cx="145286" cy="290660"/>
            </a:xfrm>
            <a:custGeom>
              <a:avLst/>
              <a:gdLst/>
              <a:ahLst/>
              <a:cxnLst/>
              <a:rect l="l" t="t" r="r" b="b"/>
              <a:pathLst>
                <a:path w="3338" h="6678" extrusionOk="0">
                  <a:moveTo>
                    <a:pt x="237" y="1"/>
                  </a:moveTo>
                  <a:cubicBezTo>
                    <a:pt x="158" y="1"/>
                    <a:pt x="81" y="31"/>
                    <a:pt x="39" y="97"/>
                  </a:cubicBezTo>
                  <a:cubicBezTo>
                    <a:pt x="0" y="157"/>
                    <a:pt x="0" y="236"/>
                    <a:pt x="6" y="309"/>
                  </a:cubicBezTo>
                  <a:cubicBezTo>
                    <a:pt x="62" y="1167"/>
                    <a:pt x="619" y="1906"/>
                    <a:pt x="838" y="2738"/>
                  </a:cubicBezTo>
                  <a:cubicBezTo>
                    <a:pt x="959" y="3202"/>
                    <a:pt x="974" y="3684"/>
                    <a:pt x="969" y="4163"/>
                  </a:cubicBezTo>
                  <a:cubicBezTo>
                    <a:pt x="965" y="4537"/>
                    <a:pt x="930" y="4950"/>
                    <a:pt x="658" y="5203"/>
                  </a:cubicBezTo>
                  <a:cubicBezTo>
                    <a:pt x="1095" y="5837"/>
                    <a:pt x="1656" y="6436"/>
                    <a:pt x="2386" y="6678"/>
                  </a:cubicBezTo>
                  <a:lnTo>
                    <a:pt x="2387" y="6674"/>
                  </a:lnTo>
                  <a:cubicBezTo>
                    <a:pt x="2851" y="6002"/>
                    <a:pt x="3337" y="5268"/>
                    <a:pt x="3315" y="4451"/>
                  </a:cubicBezTo>
                  <a:cubicBezTo>
                    <a:pt x="3299" y="3812"/>
                    <a:pt x="2971" y="3226"/>
                    <a:pt x="2621" y="2692"/>
                  </a:cubicBezTo>
                  <a:cubicBezTo>
                    <a:pt x="2033" y="1799"/>
                    <a:pt x="1356" y="966"/>
                    <a:pt x="601" y="209"/>
                  </a:cubicBezTo>
                  <a:cubicBezTo>
                    <a:pt x="522" y="132"/>
                    <a:pt x="440" y="52"/>
                    <a:pt x="336" y="17"/>
                  </a:cubicBezTo>
                  <a:cubicBezTo>
                    <a:pt x="304" y="6"/>
                    <a:pt x="270" y="1"/>
                    <a:pt x="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8"/>
            <p:cNvSpPr/>
            <p:nvPr/>
          </p:nvSpPr>
          <p:spPr>
            <a:xfrm>
              <a:off x="4038274" y="571301"/>
              <a:ext cx="145286" cy="290703"/>
            </a:xfrm>
            <a:custGeom>
              <a:avLst/>
              <a:gdLst/>
              <a:ahLst/>
              <a:cxnLst/>
              <a:rect l="l" t="t" r="r" b="b"/>
              <a:pathLst>
                <a:path w="3338" h="6679" extrusionOk="0">
                  <a:moveTo>
                    <a:pt x="3100" y="1"/>
                  </a:moveTo>
                  <a:cubicBezTo>
                    <a:pt x="3067" y="1"/>
                    <a:pt x="3033" y="6"/>
                    <a:pt x="3002" y="17"/>
                  </a:cubicBezTo>
                  <a:cubicBezTo>
                    <a:pt x="2897" y="53"/>
                    <a:pt x="2814" y="133"/>
                    <a:pt x="2737" y="210"/>
                  </a:cubicBezTo>
                  <a:cubicBezTo>
                    <a:pt x="1980" y="966"/>
                    <a:pt x="1303" y="1799"/>
                    <a:pt x="716" y="2692"/>
                  </a:cubicBezTo>
                  <a:cubicBezTo>
                    <a:pt x="365" y="3226"/>
                    <a:pt x="37" y="3813"/>
                    <a:pt x="20" y="4451"/>
                  </a:cubicBezTo>
                  <a:cubicBezTo>
                    <a:pt x="0" y="5268"/>
                    <a:pt x="485" y="6002"/>
                    <a:pt x="951" y="6674"/>
                  </a:cubicBezTo>
                  <a:lnTo>
                    <a:pt x="953" y="6679"/>
                  </a:lnTo>
                  <a:cubicBezTo>
                    <a:pt x="1682" y="6435"/>
                    <a:pt x="2243" y="5837"/>
                    <a:pt x="2678" y="5202"/>
                  </a:cubicBezTo>
                  <a:cubicBezTo>
                    <a:pt x="2406" y="4949"/>
                    <a:pt x="2372" y="4537"/>
                    <a:pt x="2368" y="4164"/>
                  </a:cubicBezTo>
                  <a:cubicBezTo>
                    <a:pt x="2363" y="3684"/>
                    <a:pt x="2378" y="3202"/>
                    <a:pt x="2499" y="2738"/>
                  </a:cubicBezTo>
                  <a:cubicBezTo>
                    <a:pt x="2718" y="1907"/>
                    <a:pt x="3275" y="1167"/>
                    <a:pt x="3332" y="309"/>
                  </a:cubicBezTo>
                  <a:cubicBezTo>
                    <a:pt x="3337" y="236"/>
                    <a:pt x="3337" y="157"/>
                    <a:pt x="3298" y="97"/>
                  </a:cubicBezTo>
                  <a:cubicBezTo>
                    <a:pt x="3256" y="31"/>
                    <a:pt x="3178" y="1"/>
                    <a:pt x="31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8"/>
            <p:cNvSpPr/>
            <p:nvPr/>
          </p:nvSpPr>
          <p:spPr>
            <a:xfrm>
              <a:off x="4058121" y="742352"/>
              <a:ext cx="670764" cy="462235"/>
            </a:xfrm>
            <a:custGeom>
              <a:avLst/>
              <a:gdLst/>
              <a:ahLst/>
              <a:cxnLst/>
              <a:rect l="l" t="t" r="r" b="b"/>
              <a:pathLst>
                <a:path w="15411" h="10620" extrusionOk="0">
                  <a:moveTo>
                    <a:pt x="3760" y="1"/>
                  </a:moveTo>
                  <a:cubicBezTo>
                    <a:pt x="3442" y="1"/>
                    <a:pt x="3132" y="165"/>
                    <a:pt x="2896" y="387"/>
                  </a:cubicBezTo>
                  <a:cubicBezTo>
                    <a:pt x="2626" y="640"/>
                    <a:pt x="2434" y="965"/>
                    <a:pt x="2223" y="1272"/>
                  </a:cubicBezTo>
                  <a:lnTo>
                    <a:pt x="2222" y="1272"/>
                  </a:lnTo>
                  <a:lnTo>
                    <a:pt x="2222" y="1273"/>
                  </a:lnTo>
                  <a:cubicBezTo>
                    <a:pt x="1787" y="1909"/>
                    <a:pt x="1226" y="2505"/>
                    <a:pt x="496" y="2749"/>
                  </a:cubicBezTo>
                  <a:cubicBezTo>
                    <a:pt x="483" y="2753"/>
                    <a:pt x="470" y="2757"/>
                    <a:pt x="458" y="2762"/>
                  </a:cubicBezTo>
                  <a:cubicBezTo>
                    <a:pt x="333" y="2801"/>
                    <a:pt x="194" y="2834"/>
                    <a:pt x="109" y="2935"/>
                  </a:cubicBezTo>
                  <a:cubicBezTo>
                    <a:pt x="0" y="3062"/>
                    <a:pt x="18" y="3261"/>
                    <a:pt x="102" y="3407"/>
                  </a:cubicBezTo>
                  <a:cubicBezTo>
                    <a:pt x="186" y="3552"/>
                    <a:pt x="323" y="3658"/>
                    <a:pt x="451" y="3766"/>
                  </a:cubicBezTo>
                  <a:cubicBezTo>
                    <a:pt x="1201" y="4392"/>
                    <a:pt x="1791" y="5205"/>
                    <a:pt x="2152" y="6112"/>
                  </a:cubicBezTo>
                  <a:cubicBezTo>
                    <a:pt x="2152" y="6112"/>
                    <a:pt x="2587" y="9779"/>
                    <a:pt x="4179" y="10339"/>
                  </a:cubicBezTo>
                  <a:cubicBezTo>
                    <a:pt x="4361" y="10403"/>
                    <a:pt x="4487" y="10586"/>
                    <a:pt x="4678" y="10616"/>
                  </a:cubicBezTo>
                  <a:cubicBezTo>
                    <a:pt x="4692" y="10618"/>
                    <a:pt x="4707" y="10619"/>
                    <a:pt x="4721" y="10619"/>
                  </a:cubicBezTo>
                  <a:cubicBezTo>
                    <a:pt x="4903" y="10619"/>
                    <a:pt x="5049" y="10442"/>
                    <a:pt x="5171" y="10295"/>
                  </a:cubicBezTo>
                  <a:cubicBezTo>
                    <a:pt x="5599" y="9778"/>
                    <a:pt x="6215" y="9421"/>
                    <a:pt x="6877" y="9309"/>
                  </a:cubicBezTo>
                  <a:lnTo>
                    <a:pt x="8534" y="9309"/>
                  </a:lnTo>
                  <a:cubicBezTo>
                    <a:pt x="9195" y="9421"/>
                    <a:pt x="9813" y="9778"/>
                    <a:pt x="10239" y="10295"/>
                  </a:cubicBezTo>
                  <a:cubicBezTo>
                    <a:pt x="10361" y="10442"/>
                    <a:pt x="10507" y="10619"/>
                    <a:pt x="10689" y="10619"/>
                  </a:cubicBezTo>
                  <a:cubicBezTo>
                    <a:pt x="10704" y="10619"/>
                    <a:pt x="10719" y="10617"/>
                    <a:pt x="10734" y="10615"/>
                  </a:cubicBezTo>
                  <a:cubicBezTo>
                    <a:pt x="10924" y="10586"/>
                    <a:pt x="11065" y="10436"/>
                    <a:pt x="11231" y="10339"/>
                  </a:cubicBezTo>
                  <a:cubicBezTo>
                    <a:pt x="12834" y="9414"/>
                    <a:pt x="13257" y="6112"/>
                    <a:pt x="13257" y="6112"/>
                  </a:cubicBezTo>
                  <a:cubicBezTo>
                    <a:pt x="13620" y="5205"/>
                    <a:pt x="14211" y="4392"/>
                    <a:pt x="14959" y="3766"/>
                  </a:cubicBezTo>
                  <a:cubicBezTo>
                    <a:pt x="15089" y="3658"/>
                    <a:pt x="15224" y="3552"/>
                    <a:pt x="15308" y="3407"/>
                  </a:cubicBezTo>
                  <a:cubicBezTo>
                    <a:pt x="15392" y="3261"/>
                    <a:pt x="15410" y="3062"/>
                    <a:pt x="15301" y="2935"/>
                  </a:cubicBezTo>
                  <a:cubicBezTo>
                    <a:pt x="15216" y="2834"/>
                    <a:pt x="15079" y="2801"/>
                    <a:pt x="14953" y="2761"/>
                  </a:cubicBezTo>
                  <a:cubicBezTo>
                    <a:pt x="14940" y="2756"/>
                    <a:pt x="14927" y="2752"/>
                    <a:pt x="14916" y="2749"/>
                  </a:cubicBezTo>
                  <a:cubicBezTo>
                    <a:pt x="14186" y="2506"/>
                    <a:pt x="13625" y="1907"/>
                    <a:pt x="13188" y="1273"/>
                  </a:cubicBezTo>
                  <a:cubicBezTo>
                    <a:pt x="13188" y="1272"/>
                    <a:pt x="13187" y="1272"/>
                    <a:pt x="13187" y="1272"/>
                  </a:cubicBezTo>
                  <a:cubicBezTo>
                    <a:pt x="12977" y="964"/>
                    <a:pt x="12786" y="640"/>
                    <a:pt x="12515" y="387"/>
                  </a:cubicBezTo>
                  <a:cubicBezTo>
                    <a:pt x="12279" y="165"/>
                    <a:pt x="11969" y="1"/>
                    <a:pt x="11651" y="1"/>
                  </a:cubicBezTo>
                  <a:cubicBezTo>
                    <a:pt x="11603" y="1"/>
                    <a:pt x="11555" y="5"/>
                    <a:pt x="11507" y="12"/>
                  </a:cubicBezTo>
                  <a:cubicBezTo>
                    <a:pt x="11242" y="55"/>
                    <a:pt x="11011" y="217"/>
                    <a:pt x="10806" y="393"/>
                  </a:cubicBezTo>
                  <a:cubicBezTo>
                    <a:pt x="9743" y="1312"/>
                    <a:pt x="9062" y="2773"/>
                    <a:pt x="7720" y="3188"/>
                  </a:cubicBezTo>
                  <a:lnTo>
                    <a:pt x="7691" y="3189"/>
                  </a:lnTo>
                  <a:cubicBezTo>
                    <a:pt x="6349" y="2773"/>
                    <a:pt x="5669" y="1311"/>
                    <a:pt x="4606" y="393"/>
                  </a:cubicBezTo>
                  <a:cubicBezTo>
                    <a:pt x="4401" y="217"/>
                    <a:pt x="4170" y="55"/>
                    <a:pt x="3903" y="12"/>
                  </a:cubicBezTo>
                  <a:cubicBezTo>
                    <a:pt x="3856" y="5"/>
                    <a:pt x="3808" y="1"/>
                    <a:pt x="3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8"/>
            <p:cNvSpPr/>
            <p:nvPr/>
          </p:nvSpPr>
          <p:spPr>
            <a:xfrm>
              <a:off x="4178465" y="853644"/>
              <a:ext cx="174971" cy="247875"/>
            </a:xfrm>
            <a:custGeom>
              <a:avLst/>
              <a:gdLst/>
              <a:ahLst/>
              <a:cxnLst/>
              <a:rect l="l" t="t" r="r" b="b"/>
              <a:pathLst>
                <a:path w="4020" h="5695" extrusionOk="0">
                  <a:moveTo>
                    <a:pt x="1238" y="1"/>
                  </a:moveTo>
                  <a:cubicBezTo>
                    <a:pt x="871" y="1"/>
                    <a:pt x="525" y="235"/>
                    <a:pt x="324" y="545"/>
                  </a:cubicBezTo>
                  <a:cubicBezTo>
                    <a:pt x="112" y="875"/>
                    <a:pt x="42" y="1276"/>
                    <a:pt x="31" y="1668"/>
                  </a:cubicBezTo>
                  <a:cubicBezTo>
                    <a:pt x="1" y="2844"/>
                    <a:pt x="485" y="4007"/>
                    <a:pt x="1272" y="4879"/>
                  </a:cubicBezTo>
                  <a:cubicBezTo>
                    <a:pt x="1532" y="5167"/>
                    <a:pt x="1830" y="5430"/>
                    <a:pt x="2188" y="5577"/>
                  </a:cubicBezTo>
                  <a:cubicBezTo>
                    <a:pt x="2368" y="5652"/>
                    <a:pt x="2565" y="5694"/>
                    <a:pt x="2761" y="5694"/>
                  </a:cubicBezTo>
                  <a:cubicBezTo>
                    <a:pt x="2953" y="5694"/>
                    <a:pt x="3142" y="5653"/>
                    <a:pt x="3311" y="5562"/>
                  </a:cubicBezTo>
                  <a:cubicBezTo>
                    <a:pt x="3634" y="5388"/>
                    <a:pt x="3846" y="5051"/>
                    <a:pt x="3932" y="4694"/>
                  </a:cubicBezTo>
                  <a:cubicBezTo>
                    <a:pt x="4019" y="4338"/>
                    <a:pt x="3991" y="3963"/>
                    <a:pt x="3925" y="3603"/>
                  </a:cubicBezTo>
                  <a:cubicBezTo>
                    <a:pt x="3649" y="2103"/>
                    <a:pt x="2868" y="123"/>
                    <a:pt x="1303" y="3"/>
                  </a:cubicBezTo>
                  <a:cubicBezTo>
                    <a:pt x="1281" y="1"/>
                    <a:pt x="1259" y="1"/>
                    <a:pt x="12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8"/>
            <p:cNvSpPr/>
            <p:nvPr/>
          </p:nvSpPr>
          <p:spPr>
            <a:xfrm>
              <a:off x="4433605" y="853644"/>
              <a:ext cx="174883" cy="247875"/>
            </a:xfrm>
            <a:custGeom>
              <a:avLst/>
              <a:gdLst/>
              <a:ahLst/>
              <a:cxnLst/>
              <a:rect l="l" t="t" r="r" b="b"/>
              <a:pathLst>
                <a:path w="4018" h="5695" extrusionOk="0">
                  <a:moveTo>
                    <a:pt x="2782" y="1"/>
                  </a:moveTo>
                  <a:cubicBezTo>
                    <a:pt x="2760" y="1"/>
                    <a:pt x="2739" y="1"/>
                    <a:pt x="2717" y="3"/>
                  </a:cubicBezTo>
                  <a:cubicBezTo>
                    <a:pt x="1151" y="123"/>
                    <a:pt x="371" y="2103"/>
                    <a:pt x="95" y="3603"/>
                  </a:cubicBezTo>
                  <a:cubicBezTo>
                    <a:pt x="28" y="3963"/>
                    <a:pt x="0" y="4338"/>
                    <a:pt x="86" y="4694"/>
                  </a:cubicBezTo>
                  <a:cubicBezTo>
                    <a:pt x="172" y="5051"/>
                    <a:pt x="384" y="5388"/>
                    <a:pt x="707" y="5562"/>
                  </a:cubicBezTo>
                  <a:cubicBezTo>
                    <a:pt x="877" y="5653"/>
                    <a:pt x="1066" y="5694"/>
                    <a:pt x="1258" y="5694"/>
                  </a:cubicBezTo>
                  <a:cubicBezTo>
                    <a:pt x="1453" y="5694"/>
                    <a:pt x="1651" y="5652"/>
                    <a:pt x="1831" y="5577"/>
                  </a:cubicBezTo>
                  <a:cubicBezTo>
                    <a:pt x="2188" y="5430"/>
                    <a:pt x="2488" y="5167"/>
                    <a:pt x="2747" y="4879"/>
                  </a:cubicBezTo>
                  <a:cubicBezTo>
                    <a:pt x="3535" y="4007"/>
                    <a:pt x="4018" y="2844"/>
                    <a:pt x="3987" y="1668"/>
                  </a:cubicBezTo>
                  <a:cubicBezTo>
                    <a:pt x="3977" y="1276"/>
                    <a:pt x="3907" y="875"/>
                    <a:pt x="3695" y="545"/>
                  </a:cubicBezTo>
                  <a:cubicBezTo>
                    <a:pt x="3495" y="235"/>
                    <a:pt x="3149" y="1"/>
                    <a:pt x="27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8"/>
            <p:cNvSpPr/>
            <p:nvPr/>
          </p:nvSpPr>
          <p:spPr>
            <a:xfrm>
              <a:off x="3876798" y="940823"/>
              <a:ext cx="1033414" cy="725823"/>
            </a:xfrm>
            <a:custGeom>
              <a:avLst/>
              <a:gdLst/>
              <a:ahLst/>
              <a:cxnLst/>
              <a:rect l="l" t="t" r="r" b="b"/>
              <a:pathLst>
                <a:path w="23743" h="16676" extrusionOk="0">
                  <a:moveTo>
                    <a:pt x="3968" y="1"/>
                  </a:moveTo>
                  <a:cubicBezTo>
                    <a:pt x="3273" y="1"/>
                    <a:pt x="2680" y="585"/>
                    <a:pt x="2410" y="1232"/>
                  </a:cubicBezTo>
                  <a:cubicBezTo>
                    <a:pt x="2132" y="1900"/>
                    <a:pt x="2103" y="2639"/>
                    <a:pt x="1970" y="3350"/>
                  </a:cubicBezTo>
                  <a:cubicBezTo>
                    <a:pt x="1856" y="3957"/>
                    <a:pt x="1664" y="4550"/>
                    <a:pt x="1402" y="5110"/>
                  </a:cubicBezTo>
                  <a:cubicBezTo>
                    <a:pt x="1144" y="5660"/>
                    <a:pt x="813" y="6189"/>
                    <a:pt x="694" y="6784"/>
                  </a:cubicBezTo>
                  <a:cubicBezTo>
                    <a:pt x="602" y="7243"/>
                    <a:pt x="641" y="7719"/>
                    <a:pt x="556" y="8178"/>
                  </a:cubicBezTo>
                  <a:cubicBezTo>
                    <a:pt x="485" y="8570"/>
                    <a:pt x="325" y="8941"/>
                    <a:pt x="239" y="9330"/>
                  </a:cubicBezTo>
                  <a:cubicBezTo>
                    <a:pt x="0" y="10414"/>
                    <a:pt x="376" y="11580"/>
                    <a:pt x="1088" y="12432"/>
                  </a:cubicBezTo>
                  <a:cubicBezTo>
                    <a:pt x="1296" y="12682"/>
                    <a:pt x="1533" y="12910"/>
                    <a:pt x="1706" y="13185"/>
                  </a:cubicBezTo>
                  <a:cubicBezTo>
                    <a:pt x="1965" y="13599"/>
                    <a:pt x="2065" y="14098"/>
                    <a:pt x="2336" y="14505"/>
                  </a:cubicBezTo>
                  <a:cubicBezTo>
                    <a:pt x="2592" y="14890"/>
                    <a:pt x="2981" y="15165"/>
                    <a:pt x="3282" y="15516"/>
                  </a:cubicBezTo>
                  <a:cubicBezTo>
                    <a:pt x="3416" y="15672"/>
                    <a:pt x="3534" y="15844"/>
                    <a:pt x="3697" y="15968"/>
                  </a:cubicBezTo>
                  <a:cubicBezTo>
                    <a:pt x="3886" y="16113"/>
                    <a:pt x="4121" y="16181"/>
                    <a:pt x="4350" y="16246"/>
                  </a:cubicBezTo>
                  <a:cubicBezTo>
                    <a:pt x="4709" y="16349"/>
                    <a:pt x="5068" y="16451"/>
                    <a:pt x="5428" y="16554"/>
                  </a:cubicBezTo>
                  <a:cubicBezTo>
                    <a:pt x="5640" y="16615"/>
                    <a:pt x="5856" y="16675"/>
                    <a:pt x="6076" y="16675"/>
                  </a:cubicBezTo>
                  <a:cubicBezTo>
                    <a:pt x="6085" y="16675"/>
                    <a:pt x="6094" y="16675"/>
                    <a:pt x="6103" y="16675"/>
                  </a:cubicBezTo>
                  <a:cubicBezTo>
                    <a:pt x="6688" y="16662"/>
                    <a:pt x="7162" y="16219"/>
                    <a:pt x="7578" y="15782"/>
                  </a:cubicBezTo>
                  <a:cubicBezTo>
                    <a:pt x="7758" y="15465"/>
                    <a:pt x="8099" y="15274"/>
                    <a:pt x="8327" y="14991"/>
                  </a:cubicBezTo>
                  <a:cubicBezTo>
                    <a:pt x="8484" y="14797"/>
                    <a:pt x="8586" y="14562"/>
                    <a:pt x="8745" y="14370"/>
                  </a:cubicBezTo>
                  <a:cubicBezTo>
                    <a:pt x="8908" y="14175"/>
                    <a:pt x="9124" y="14032"/>
                    <a:pt x="9302" y="13849"/>
                  </a:cubicBezTo>
                  <a:cubicBezTo>
                    <a:pt x="9753" y="13388"/>
                    <a:pt x="9920" y="12727"/>
                    <a:pt x="10065" y="12127"/>
                  </a:cubicBezTo>
                  <a:cubicBezTo>
                    <a:pt x="10116" y="11792"/>
                    <a:pt x="10467" y="11598"/>
                    <a:pt x="10657" y="11316"/>
                  </a:cubicBezTo>
                  <a:cubicBezTo>
                    <a:pt x="10760" y="11162"/>
                    <a:pt x="10815" y="10982"/>
                    <a:pt x="10905" y="10820"/>
                  </a:cubicBezTo>
                  <a:cubicBezTo>
                    <a:pt x="11101" y="10460"/>
                    <a:pt x="11471" y="10203"/>
                    <a:pt x="11875" y="10143"/>
                  </a:cubicBezTo>
                  <a:lnTo>
                    <a:pt x="11875" y="10143"/>
                  </a:lnTo>
                  <a:cubicBezTo>
                    <a:pt x="12276" y="10206"/>
                    <a:pt x="12643" y="10462"/>
                    <a:pt x="12838" y="10819"/>
                  </a:cubicBezTo>
                  <a:cubicBezTo>
                    <a:pt x="12927" y="10982"/>
                    <a:pt x="12982" y="11162"/>
                    <a:pt x="13085" y="11316"/>
                  </a:cubicBezTo>
                  <a:cubicBezTo>
                    <a:pt x="13275" y="11597"/>
                    <a:pt x="13626" y="11792"/>
                    <a:pt x="13678" y="12127"/>
                  </a:cubicBezTo>
                  <a:cubicBezTo>
                    <a:pt x="13823" y="12727"/>
                    <a:pt x="13989" y="13388"/>
                    <a:pt x="14440" y="13849"/>
                  </a:cubicBezTo>
                  <a:cubicBezTo>
                    <a:pt x="14619" y="14031"/>
                    <a:pt x="14835" y="14175"/>
                    <a:pt x="14997" y="14370"/>
                  </a:cubicBezTo>
                  <a:cubicBezTo>
                    <a:pt x="15158" y="14562"/>
                    <a:pt x="15259" y="14797"/>
                    <a:pt x="15415" y="14991"/>
                  </a:cubicBezTo>
                  <a:cubicBezTo>
                    <a:pt x="15645" y="15274"/>
                    <a:pt x="15984" y="15465"/>
                    <a:pt x="16165" y="15782"/>
                  </a:cubicBezTo>
                  <a:cubicBezTo>
                    <a:pt x="16582" y="16219"/>
                    <a:pt x="17056" y="16662"/>
                    <a:pt x="17640" y="16675"/>
                  </a:cubicBezTo>
                  <a:cubicBezTo>
                    <a:pt x="17649" y="16675"/>
                    <a:pt x="17658" y="16675"/>
                    <a:pt x="17667" y="16675"/>
                  </a:cubicBezTo>
                  <a:cubicBezTo>
                    <a:pt x="17887" y="16675"/>
                    <a:pt x="18102" y="16614"/>
                    <a:pt x="18315" y="16554"/>
                  </a:cubicBezTo>
                  <a:cubicBezTo>
                    <a:pt x="18674" y="16451"/>
                    <a:pt x="19034" y="16348"/>
                    <a:pt x="19393" y="16246"/>
                  </a:cubicBezTo>
                  <a:cubicBezTo>
                    <a:pt x="19622" y="16180"/>
                    <a:pt x="19856" y="16113"/>
                    <a:pt x="20045" y="15968"/>
                  </a:cubicBezTo>
                  <a:cubicBezTo>
                    <a:pt x="20209" y="15844"/>
                    <a:pt x="20326" y="15671"/>
                    <a:pt x="20460" y="15516"/>
                  </a:cubicBezTo>
                  <a:cubicBezTo>
                    <a:pt x="20761" y="15165"/>
                    <a:pt x="21151" y="14890"/>
                    <a:pt x="21407" y="14505"/>
                  </a:cubicBezTo>
                  <a:cubicBezTo>
                    <a:pt x="21677" y="14097"/>
                    <a:pt x="21778" y="13599"/>
                    <a:pt x="22038" y="13185"/>
                  </a:cubicBezTo>
                  <a:cubicBezTo>
                    <a:pt x="22211" y="12910"/>
                    <a:pt x="22448" y="12682"/>
                    <a:pt x="22655" y="12432"/>
                  </a:cubicBezTo>
                  <a:cubicBezTo>
                    <a:pt x="23366" y="11580"/>
                    <a:pt x="23742" y="10414"/>
                    <a:pt x="23503" y="9330"/>
                  </a:cubicBezTo>
                  <a:cubicBezTo>
                    <a:pt x="23417" y="8941"/>
                    <a:pt x="23258" y="8570"/>
                    <a:pt x="23186" y="8178"/>
                  </a:cubicBezTo>
                  <a:cubicBezTo>
                    <a:pt x="23101" y="7719"/>
                    <a:pt x="23140" y="7243"/>
                    <a:pt x="23049" y="6784"/>
                  </a:cubicBezTo>
                  <a:cubicBezTo>
                    <a:pt x="22929" y="6188"/>
                    <a:pt x="22599" y="5660"/>
                    <a:pt x="22340" y="5110"/>
                  </a:cubicBezTo>
                  <a:cubicBezTo>
                    <a:pt x="22078" y="4550"/>
                    <a:pt x="21887" y="3957"/>
                    <a:pt x="21774" y="3350"/>
                  </a:cubicBezTo>
                  <a:cubicBezTo>
                    <a:pt x="21640" y="2639"/>
                    <a:pt x="21610" y="1900"/>
                    <a:pt x="21332" y="1232"/>
                  </a:cubicBezTo>
                  <a:cubicBezTo>
                    <a:pt x="21062" y="585"/>
                    <a:pt x="20471" y="1"/>
                    <a:pt x="19775" y="1"/>
                  </a:cubicBezTo>
                  <a:cubicBezTo>
                    <a:pt x="19754" y="1"/>
                    <a:pt x="19734" y="1"/>
                    <a:pt x="19713" y="2"/>
                  </a:cubicBezTo>
                  <a:cubicBezTo>
                    <a:pt x="19281" y="24"/>
                    <a:pt x="18894" y="263"/>
                    <a:pt x="18544" y="518"/>
                  </a:cubicBezTo>
                  <a:cubicBezTo>
                    <a:pt x="18166" y="792"/>
                    <a:pt x="17803" y="1094"/>
                    <a:pt x="17512" y="1460"/>
                  </a:cubicBezTo>
                  <a:cubicBezTo>
                    <a:pt x="17062" y="2026"/>
                    <a:pt x="16798" y="2737"/>
                    <a:pt x="16769" y="3460"/>
                  </a:cubicBezTo>
                  <a:cubicBezTo>
                    <a:pt x="16148" y="4106"/>
                    <a:pt x="15552" y="4758"/>
                    <a:pt x="15427" y="5574"/>
                  </a:cubicBezTo>
                  <a:cubicBezTo>
                    <a:pt x="15375" y="5912"/>
                    <a:pt x="15409" y="6257"/>
                    <a:pt x="15370" y="6595"/>
                  </a:cubicBezTo>
                  <a:cubicBezTo>
                    <a:pt x="15337" y="6880"/>
                    <a:pt x="15253" y="7154"/>
                    <a:pt x="15170" y="7428"/>
                  </a:cubicBezTo>
                  <a:cubicBezTo>
                    <a:pt x="15143" y="7517"/>
                    <a:pt x="15113" y="7611"/>
                    <a:pt x="15046" y="7677"/>
                  </a:cubicBezTo>
                  <a:cubicBezTo>
                    <a:pt x="14988" y="7734"/>
                    <a:pt x="14911" y="7758"/>
                    <a:pt x="14831" y="7758"/>
                  </a:cubicBezTo>
                  <a:cubicBezTo>
                    <a:pt x="14711" y="7758"/>
                    <a:pt x="14581" y="7703"/>
                    <a:pt x="14489" y="7621"/>
                  </a:cubicBezTo>
                  <a:cubicBezTo>
                    <a:pt x="14335" y="7484"/>
                    <a:pt x="14243" y="7292"/>
                    <a:pt x="14102" y="7142"/>
                  </a:cubicBezTo>
                  <a:cubicBezTo>
                    <a:pt x="13914" y="6940"/>
                    <a:pt x="13638" y="6821"/>
                    <a:pt x="13362" y="6821"/>
                  </a:cubicBezTo>
                  <a:cubicBezTo>
                    <a:pt x="13340" y="6821"/>
                    <a:pt x="13319" y="6822"/>
                    <a:pt x="13297" y="6823"/>
                  </a:cubicBezTo>
                  <a:cubicBezTo>
                    <a:pt x="13309" y="6439"/>
                    <a:pt x="13188" y="6105"/>
                    <a:pt x="12972" y="5851"/>
                  </a:cubicBezTo>
                  <a:cubicBezTo>
                    <a:pt x="12922" y="5793"/>
                    <a:pt x="12866" y="5737"/>
                    <a:pt x="12834" y="5667"/>
                  </a:cubicBezTo>
                  <a:cubicBezTo>
                    <a:pt x="12801" y="5592"/>
                    <a:pt x="12798" y="5509"/>
                    <a:pt x="12793" y="5428"/>
                  </a:cubicBezTo>
                  <a:cubicBezTo>
                    <a:pt x="12775" y="5082"/>
                    <a:pt x="12728" y="4733"/>
                    <a:pt x="12588" y="4416"/>
                  </a:cubicBezTo>
                  <a:cubicBezTo>
                    <a:pt x="12447" y="4099"/>
                    <a:pt x="12206" y="3817"/>
                    <a:pt x="11885" y="3686"/>
                  </a:cubicBezTo>
                  <a:lnTo>
                    <a:pt x="11857" y="3686"/>
                  </a:lnTo>
                  <a:cubicBezTo>
                    <a:pt x="11537" y="3817"/>
                    <a:pt x="11296" y="4099"/>
                    <a:pt x="11156" y="4416"/>
                  </a:cubicBezTo>
                  <a:cubicBezTo>
                    <a:pt x="11016" y="4733"/>
                    <a:pt x="10967" y="5082"/>
                    <a:pt x="10949" y="5428"/>
                  </a:cubicBezTo>
                  <a:cubicBezTo>
                    <a:pt x="10945" y="5509"/>
                    <a:pt x="10942" y="5592"/>
                    <a:pt x="10909" y="5667"/>
                  </a:cubicBezTo>
                  <a:cubicBezTo>
                    <a:pt x="10877" y="5737"/>
                    <a:pt x="10822" y="5793"/>
                    <a:pt x="10771" y="5851"/>
                  </a:cubicBezTo>
                  <a:cubicBezTo>
                    <a:pt x="10554" y="6105"/>
                    <a:pt x="10433" y="6439"/>
                    <a:pt x="10445" y="6823"/>
                  </a:cubicBezTo>
                  <a:cubicBezTo>
                    <a:pt x="10424" y="6822"/>
                    <a:pt x="10402" y="6821"/>
                    <a:pt x="10381" y="6821"/>
                  </a:cubicBezTo>
                  <a:cubicBezTo>
                    <a:pt x="10105" y="6821"/>
                    <a:pt x="9830" y="6940"/>
                    <a:pt x="9641" y="7142"/>
                  </a:cubicBezTo>
                  <a:cubicBezTo>
                    <a:pt x="9501" y="7292"/>
                    <a:pt x="9407" y="7484"/>
                    <a:pt x="9253" y="7621"/>
                  </a:cubicBezTo>
                  <a:cubicBezTo>
                    <a:pt x="9161" y="7703"/>
                    <a:pt x="9032" y="7758"/>
                    <a:pt x="8912" y="7758"/>
                  </a:cubicBezTo>
                  <a:cubicBezTo>
                    <a:pt x="8831" y="7758"/>
                    <a:pt x="8755" y="7734"/>
                    <a:pt x="8696" y="7677"/>
                  </a:cubicBezTo>
                  <a:cubicBezTo>
                    <a:pt x="8630" y="7611"/>
                    <a:pt x="8600" y="7517"/>
                    <a:pt x="8573" y="7428"/>
                  </a:cubicBezTo>
                  <a:cubicBezTo>
                    <a:pt x="8489" y="7154"/>
                    <a:pt x="8406" y="6880"/>
                    <a:pt x="8373" y="6595"/>
                  </a:cubicBezTo>
                  <a:cubicBezTo>
                    <a:pt x="8333" y="6257"/>
                    <a:pt x="8367" y="5912"/>
                    <a:pt x="8315" y="5574"/>
                  </a:cubicBezTo>
                  <a:cubicBezTo>
                    <a:pt x="8190" y="4758"/>
                    <a:pt x="7596" y="4106"/>
                    <a:pt x="6973" y="3460"/>
                  </a:cubicBezTo>
                  <a:cubicBezTo>
                    <a:pt x="6944" y="2737"/>
                    <a:pt x="6680" y="2026"/>
                    <a:pt x="6230" y="1460"/>
                  </a:cubicBezTo>
                  <a:cubicBezTo>
                    <a:pt x="5940" y="1094"/>
                    <a:pt x="5577" y="792"/>
                    <a:pt x="5199" y="518"/>
                  </a:cubicBezTo>
                  <a:cubicBezTo>
                    <a:pt x="4849" y="263"/>
                    <a:pt x="4461" y="24"/>
                    <a:pt x="4030" y="2"/>
                  </a:cubicBezTo>
                  <a:cubicBezTo>
                    <a:pt x="4009" y="1"/>
                    <a:pt x="3988" y="1"/>
                    <a:pt x="3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8"/>
            <p:cNvSpPr/>
            <p:nvPr/>
          </p:nvSpPr>
          <p:spPr>
            <a:xfrm>
              <a:off x="3996490" y="997884"/>
              <a:ext cx="120825" cy="79825"/>
            </a:xfrm>
            <a:custGeom>
              <a:avLst/>
              <a:gdLst/>
              <a:ahLst/>
              <a:cxnLst/>
              <a:rect l="l" t="t" r="r" b="b"/>
              <a:pathLst>
                <a:path w="2776" h="1834" extrusionOk="0">
                  <a:moveTo>
                    <a:pt x="2332" y="1"/>
                  </a:moveTo>
                  <a:cubicBezTo>
                    <a:pt x="2205" y="1"/>
                    <a:pt x="2078" y="31"/>
                    <a:pt x="1965" y="93"/>
                  </a:cubicBezTo>
                  <a:cubicBezTo>
                    <a:pt x="1744" y="214"/>
                    <a:pt x="1603" y="445"/>
                    <a:pt x="1587" y="699"/>
                  </a:cubicBezTo>
                  <a:cubicBezTo>
                    <a:pt x="1427" y="588"/>
                    <a:pt x="1232" y="532"/>
                    <a:pt x="1037" y="532"/>
                  </a:cubicBezTo>
                  <a:cubicBezTo>
                    <a:pt x="849" y="532"/>
                    <a:pt x="661" y="585"/>
                    <a:pt x="504" y="692"/>
                  </a:cubicBezTo>
                  <a:cubicBezTo>
                    <a:pt x="157" y="928"/>
                    <a:pt x="1" y="1405"/>
                    <a:pt x="143" y="1802"/>
                  </a:cubicBezTo>
                  <a:cubicBezTo>
                    <a:pt x="150" y="1822"/>
                    <a:pt x="169" y="1833"/>
                    <a:pt x="189" y="1833"/>
                  </a:cubicBezTo>
                  <a:cubicBezTo>
                    <a:pt x="194" y="1833"/>
                    <a:pt x="200" y="1832"/>
                    <a:pt x="206" y="1831"/>
                  </a:cubicBezTo>
                  <a:cubicBezTo>
                    <a:pt x="231" y="1822"/>
                    <a:pt x="244" y="1794"/>
                    <a:pt x="235" y="1768"/>
                  </a:cubicBezTo>
                  <a:cubicBezTo>
                    <a:pt x="108" y="1413"/>
                    <a:pt x="247" y="985"/>
                    <a:pt x="559" y="772"/>
                  </a:cubicBezTo>
                  <a:cubicBezTo>
                    <a:pt x="700" y="677"/>
                    <a:pt x="869" y="630"/>
                    <a:pt x="1037" y="630"/>
                  </a:cubicBezTo>
                  <a:cubicBezTo>
                    <a:pt x="1243" y="630"/>
                    <a:pt x="1449" y="700"/>
                    <a:pt x="1605" y="836"/>
                  </a:cubicBezTo>
                  <a:cubicBezTo>
                    <a:pt x="1614" y="844"/>
                    <a:pt x="1626" y="848"/>
                    <a:pt x="1637" y="848"/>
                  </a:cubicBezTo>
                  <a:cubicBezTo>
                    <a:pt x="1645" y="848"/>
                    <a:pt x="1652" y="847"/>
                    <a:pt x="1659" y="843"/>
                  </a:cubicBezTo>
                  <a:cubicBezTo>
                    <a:pt x="1677" y="835"/>
                    <a:pt x="1688" y="816"/>
                    <a:pt x="1686" y="796"/>
                  </a:cubicBezTo>
                  <a:cubicBezTo>
                    <a:pt x="1667" y="540"/>
                    <a:pt x="1794" y="298"/>
                    <a:pt x="2012" y="179"/>
                  </a:cubicBezTo>
                  <a:cubicBezTo>
                    <a:pt x="2109" y="126"/>
                    <a:pt x="2220" y="100"/>
                    <a:pt x="2331" y="100"/>
                  </a:cubicBezTo>
                  <a:cubicBezTo>
                    <a:pt x="2459" y="100"/>
                    <a:pt x="2587" y="134"/>
                    <a:pt x="2694" y="202"/>
                  </a:cubicBezTo>
                  <a:cubicBezTo>
                    <a:pt x="2702" y="208"/>
                    <a:pt x="2711" y="210"/>
                    <a:pt x="2720" y="210"/>
                  </a:cubicBezTo>
                  <a:cubicBezTo>
                    <a:pt x="2737" y="210"/>
                    <a:pt x="2752" y="202"/>
                    <a:pt x="2762" y="188"/>
                  </a:cubicBezTo>
                  <a:cubicBezTo>
                    <a:pt x="2776" y="164"/>
                    <a:pt x="2769" y="135"/>
                    <a:pt x="2747" y="120"/>
                  </a:cubicBezTo>
                  <a:cubicBezTo>
                    <a:pt x="2623" y="41"/>
                    <a:pt x="2477" y="1"/>
                    <a:pt x="23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8"/>
            <p:cNvSpPr/>
            <p:nvPr/>
          </p:nvSpPr>
          <p:spPr>
            <a:xfrm>
              <a:off x="4102080" y="1075662"/>
              <a:ext cx="50881" cy="21066"/>
            </a:xfrm>
            <a:custGeom>
              <a:avLst/>
              <a:gdLst/>
              <a:ahLst/>
              <a:cxnLst/>
              <a:rect l="l" t="t" r="r" b="b"/>
              <a:pathLst>
                <a:path w="1169" h="484" extrusionOk="0">
                  <a:moveTo>
                    <a:pt x="516" y="0"/>
                  </a:moveTo>
                  <a:cubicBezTo>
                    <a:pt x="308" y="0"/>
                    <a:pt x="107" y="108"/>
                    <a:pt x="13" y="279"/>
                  </a:cubicBezTo>
                  <a:cubicBezTo>
                    <a:pt x="1" y="302"/>
                    <a:pt x="9" y="332"/>
                    <a:pt x="33" y="345"/>
                  </a:cubicBezTo>
                  <a:cubicBezTo>
                    <a:pt x="41" y="349"/>
                    <a:pt x="49" y="351"/>
                    <a:pt x="57" y="351"/>
                  </a:cubicBezTo>
                  <a:cubicBezTo>
                    <a:pt x="74" y="351"/>
                    <a:pt x="91" y="342"/>
                    <a:pt x="99" y="325"/>
                  </a:cubicBezTo>
                  <a:cubicBezTo>
                    <a:pt x="175" y="186"/>
                    <a:pt x="341" y="98"/>
                    <a:pt x="514" y="98"/>
                  </a:cubicBezTo>
                  <a:cubicBezTo>
                    <a:pt x="543" y="98"/>
                    <a:pt x="573" y="101"/>
                    <a:pt x="602" y="106"/>
                  </a:cubicBezTo>
                  <a:cubicBezTo>
                    <a:pt x="787" y="139"/>
                    <a:pt x="962" y="271"/>
                    <a:pt x="1070" y="459"/>
                  </a:cubicBezTo>
                  <a:cubicBezTo>
                    <a:pt x="1079" y="475"/>
                    <a:pt x="1096" y="484"/>
                    <a:pt x="1113" y="484"/>
                  </a:cubicBezTo>
                  <a:cubicBezTo>
                    <a:pt x="1121" y="484"/>
                    <a:pt x="1130" y="481"/>
                    <a:pt x="1137" y="477"/>
                  </a:cubicBezTo>
                  <a:cubicBezTo>
                    <a:pt x="1160" y="463"/>
                    <a:pt x="1169" y="434"/>
                    <a:pt x="1155" y="410"/>
                  </a:cubicBezTo>
                  <a:cubicBezTo>
                    <a:pt x="1032" y="197"/>
                    <a:pt x="833" y="47"/>
                    <a:pt x="619" y="9"/>
                  </a:cubicBezTo>
                  <a:cubicBezTo>
                    <a:pt x="585" y="3"/>
                    <a:pt x="551" y="0"/>
                    <a:pt x="5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8"/>
            <p:cNvSpPr/>
            <p:nvPr/>
          </p:nvSpPr>
          <p:spPr>
            <a:xfrm>
              <a:off x="4013595" y="1114355"/>
              <a:ext cx="51969" cy="19195"/>
            </a:xfrm>
            <a:custGeom>
              <a:avLst/>
              <a:gdLst/>
              <a:ahLst/>
              <a:cxnLst/>
              <a:rect l="l" t="t" r="r" b="b"/>
              <a:pathLst>
                <a:path w="1194" h="441" extrusionOk="0">
                  <a:moveTo>
                    <a:pt x="610" y="1"/>
                  </a:moveTo>
                  <a:cubicBezTo>
                    <a:pt x="589" y="1"/>
                    <a:pt x="569" y="1"/>
                    <a:pt x="549" y="3"/>
                  </a:cubicBezTo>
                  <a:cubicBezTo>
                    <a:pt x="311" y="22"/>
                    <a:pt x="96" y="171"/>
                    <a:pt x="11" y="372"/>
                  </a:cubicBezTo>
                  <a:cubicBezTo>
                    <a:pt x="0" y="398"/>
                    <a:pt x="13" y="427"/>
                    <a:pt x="38" y="437"/>
                  </a:cubicBezTo>
                  <a:cubicBezTo>
                    <a:pt x="44" y="439"/>
                    <a:pt x="50" y="440"/>
                    <a:pt x="57" y="440"/>
                  </a:cubicBezTo>
                  <a:cubicBezTo>
                    <a:pt x="76" y="440"/>
                    <a:pt x="94" y="430"/>
                    <a:pt x="101" y="411"/>
                  </a:cubicBezTo>
                  <a:cubicBezTo>
                    <a:pt x="172" y="242"/>
                    <a:pt x="355" y="117"/>
                    <a:pt x="557" y="101"/>
                  </a:cubicBezTo>
                  <a:cubicBezTo>
                    <a:pt x="574" y="99"/>
                    <a:pt x="592" y="99"/>
                    <a:pt x="609" y="99"/>
                  </a:cubicBezTo>
                  <a:cubicBezTo>
                    <a:pt x="779" y="99"/>
                    <a:pt x="956" y="166"/>
                    <a:pt x="1107" y="288"/>
                  </a:cubicBezTo>
                  <a:cubicBezTo>
                    <a:pt x="1116" y="295"/>
                    <a:pt x="1127" y="298"/>
                    <a:pt x="1138" y="298"/>
                  </a:cubicBezTo>
                  <a:cubicBezTo>
                    <a:pt x="1152" y="298"/>
                    <a:pt x="1167" y="292"/>
                    <a:pt x="1176" y="280"/>
                  </a:cubicBezTo>
                  <a:cubicBezTo>
                    <a:pt x="1193" y="259"/>
                    <a:pt x="1190" y="228"/>
                    <a:pt x="1169" y="211"/>
                  </a:cubicBezTo>
                  <a:cubicBezTo>
                    <a:pt x="1001" y="76"/>
                    <a:pt x="800" y="1"/>
                    <a:pt x="6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8"/>
            <p:cNvSpPr/>
            <p:nvPr/>
          </p:nvSpPr>
          <p:spPr>
            <a:xfrm>
              <a:off x="3973161" y="1129414"/>
              <a:ext cx="124133" cy="63329"/>
            </a:xfrm>
            <a:custGeom>
              <a:avLst/>
              <a:gdLst/>
              <a:ahLst/>
              <a:cxnLst/>
              <a:rect l="l" t="t" r="r" b="b"/>
              <a:pathLst>
                <a:path w="2852" h="1455" extrusionOk="0">
                  <a:moveTo>
                    <a:pt x="792" y="0"/>
                  </a:moveTo>
                  <a:cubicBezTo>
                    <a:pt x="432" y="0"/>
                    <a:pt x="83" y="272"/>
                    <a:pt x="7" y="620"/>
                  </a:cubicBezTo>
                  <a:cubicBezTo>
                    <a:pt x="1" y="646"/>
                    <a:pt x="18" y="673"/>
                    <a:pt x="45" y="678"/>
                  </a:cubicBezTo>
                  <a:cubicBezTo>
                    <a:pt x="48" y="679"/>
                    <a:pt x="51" y="679"/>
                    <a:pt x="55" y="679"/>
                  </a:cubicBezTo>
                  <a:cubicBezTo>
                    <a:pt x="78" y="679"/>
                    <a:pt x="98" y="664"/>
                    <a:pt x="103" y="641"/>
                  </a:cubicBezTo>
                  <a:cubicBezTo>
                    <a:pt x="170" y="335"/>
                    <a:pt x="476" y="99"/>
                    <a:pt x="794" y="99"/>
                  </a:cubicBezTo>
                  <a:cubicBezTo>
                    <a:pt x="804" y="99"/>
                    <a:pt x="814" y="99"/>
                    <a:pt x="824" y="100"/>
                  </a:cubicBezTo>
                  <a:cubicBezTo>
                    <a:pt x="1149" y="116"/>
                    <a:pt x="1447" y="372"/>
                    <a:pt x="1519" y="698"/>
                  </a:cubicBezTo>
                  <a:cubicBezTo>
                    <a:pt x="1523" y="715"/>
                    <a:pt x="1535" y="729"/>
                    <a:pt x="1551" y="734"/>
                  </a:cubicBezTo>
                  <a:cubicBezTo>
                    <a:pt x="1556" y="736"/>
                    <a:pt x="1561" y="736"/>
                    <a:pt x="1566" y="736"/>
                  </a:cubicBezTo>
                  <a:cubicBezTo>
                    <a:pt x="1578" y="736"/>
                    <a:pt x="1590" y="732"/>
                    <a:pt x="1599" y="724"/>
                  </a:cubicBezTo>
                  <a:cubicBezTo>
                    <a:pt x="1707" y="627"/>
                    <a:pt x="1850" y="578"/>
                    <a:pt x="1997" y="578"/>
                  </a:cubicBezTo>
                  <a:cubicBezTo>
                    <a:pt x="2122" y="578"/>
                    <a:pt x="2251" y="614"/>
                    <a:pt x="2366" y="685"/>
                  </a:cubicBezTo>
                  <a:cubicBezTo>
                    <a:pt x="2605" y="834"/>
                    <a:pt x="2750" y="1122"/>
                    <a:pt x="2728" y="1402"/>
                  </a:cubicBezTo>
                  <a:cubicBezTo>
                    <a:pt x="2726" y="1428"/>
                    <a:pt x="2746" y="1453"/>
                    <a:pt x="2773" y="1455"/>
                  </a:cubicBezTo>
                  <a:lnTo>
                    <a:pt x="2777" y="1455"/>
                  </a:lnTo>
                  <a:cubicBezTo>
                    <a:pt x="2802" y="1455"/>
                    <a:pt x="2824" y="1435"/>
                    <a:pt x="2826" y="1409"/>
                  </a:cubicBezTo>
                  <a:cubicBezTo>
                    <a:pt x="2851" y="1094"/>
                    <a:pt x="2688" y="770"/>
                    <a:pt x="2418" y="603"/>
                  </a:cubicBezTo>
                  <a:cubicBezTo>
                    <a:pt x="2287" y="521"/>
                    <a:pt x="2140" y="480"/>
                    <a:pt x="1997" y="480"/>
                  </a:cubicBezTo>
                  <a:cubicBezTo>
                    <a:pt x="1852" y="480"/>
                    <a:pt x="1712" y="522"/>
                    <a:pt x="1595" y="603"/>
                  </a:cubicBezTo>
                  <a:cubicBezTo>
                    <a:pt x="1488" y="272"/>
                    <a:pt x="1171" y="18"/>
                    <a:pt x="829" y="1"/>
                  </a:cubicBezTo>
                  <a:cubicBezTo>
                    <a:pt x="817" y="0"/>
                    <a:pt x="804" y="0"/>
                    <a:pt x="7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8"/>
            <p:cNvSpPr/>
            <p:nvPr/>
          </p:nvSpPr>
          <p:spPr>
            <a:xfrm>
              <a:off x="3966676" y="1213155"/>
              <a:ext cx="107724" cy="30598"/>
            </a:xfrm>
            <a:custGeom>
              <a:avLst/>
              <a:gdLst/>
              <a:ahLst/>
              <a:cxnLst/>
              <a:rect l="l" t="t" r="r" b="b"/>
              <a:pathLst>
                <a:path w="2475" h="703" extrusionOk="0">
                  <a:moveTo>
                    <a:pt x="863" y="1"/>
                  </a:moveTo>
                  <a:cubicBezTo>
                    <a:pt x="848" y="1"/>
                    <a:pt x="833" y="1"/>
                    <a:pt x="817" y="2"/>
                  </a:cubicBezTo>
                  <a:cubicBezTo>
                    <a:pt x="479" y="23"/>
                    <a:pt x="155" y="258"/>
                    <a:pt x="11" y="588"/>
                  </a:cubicBezTo>
                  <a:cubicBezTo>
                    <a:pt x="0" y="612"/>
                    <a:pt x="11" y="641"/>
                    <a:pt x="36" y="652"/>
                  </a:cubicBezTo>
                  <a:cubicBezTo>
                    <a:pt x="43" y="655"/>
                    <a:pt x="49" y="656"/>
                    <a:pt x="55" y="656"/>
                  </a:cubicBezTo>
                  <a:cubicBezTo>
                    <a:pt x="74" y="656"/>
                    <a:pt x="92" y="645"/>
                    <a:pt x="101" y="627"/>
                  </a:cubicBezTo>
                  <a:cubicBezTo>
                    <a:pt x="231" y="330"/>
                    <a:pt x="521" y="119"/>
                    <a:pt x="824" y="99"/>
                  </a:cubicBezTo>
                  <a:cubicBezTo>
                    <a:pt x="838" y="99"/>
                    <a:pt x="853" y="98"/>
                    <a:pt x="867" y="98"/>
                  </a:cubicBezTo>
                  <a:cubicBezTo>
                    <a:pt x="1169" y="98"/>
                    <a:pt x="1458" y="296"/>
                    <a:pt x="1548" y="573"/>
                  </a:cubicBezTo>
                  <a:cubicBezTo>
                    <a:pt x="1553" y="591"/>
                    <a:pt x="1569" y="604"/>
                    <a:pt x="1587" y="607"/>
                  </a:cubicBezTo>
                  <a:cubicBezTo>
                    <a:pt x="1589" y="607"/>
                    <a:pt x="1591" y="607"/>
                    <a:pt x="1593" y="607"/>
                  </a:cubicBezTo>
                  <a:cubicBezTo>
                    <a:pt x="1610" y="607"/>
                    <a:pt x="1626" y="599"/>
                    <a:pt x="1635" y="584"/>
                  </a:cubicBezTo>
                  <a:cubicBezTo>
                    <a:pt x="1710" y="468"/>
                    <a:pt x="1847" y="396"/>
                    <a:pt x="1986" y="396"/>
                  </a:cubicBezTo>
                  <a:cubicBezTo>
                    <a:pt x="2001" y="396"/>
                    <a:pt x="2016" y="397"/>
                    <a:pt x="2031" y="399"/>
                  </a:cubicBezTo>
                  <a:cubicBezTo>
                    <a:pt x="2183" y="417"/>
                    <a:pt x="2321" y="526"/>
                    <a:pt x="2373" y="670"/>
                  </a:cubicBezTo>
                  <a:cubicBezTo>
                    <a:pt x="2380" y="690"/>
                    <a:pt x="2399" y="702"/>
                    <a:pt x="2419" y="702"/>
                  </a:cubicBezTo>
                  <a:lnTo>
                    <a:pt x="2419" y="702"/>
                  </a:lnTo>
                  <a:cubicBezTo>
                    <a:pt x="2425" y="702"/>
                    <a:pt x="2431" y="701"/>
                    <a:pt x="2436" y="700"/>
                  </a:cubicBezTo>
                  <a:cubicBezTo>
                    <a:pt x="2461" y="691"/>
                    <a:pt x="2475" y="662"/>
                    <a:pt x="2465" y="636"/>
                  </a:cubicBezTo>
                  <a:cubicBezTo>
                    <a:pt x="2401" y="458"/>
                    <a:pt x="2231" y="323"/>
                    <a:pt x="2043" y="301"/>
                  </a:cubicBezTo>
                  <a:cubicBezTo>
                    <a:pt x="2024" y="299"/>
                    <a:pt x="2005" y="298"/>
                    <a:pt x="1986" y="298"/>
                  </a:cubicBezTo>
                  <a:cubicBezTo>
                    <a:pt x="1844" y="298"/>
                    <a:pt x="1705" y="358"/>
                    <a:pt x="1608" y="460"/>
                  </a:cubicBezTo>
                  <a:cubicBezTo>
                    <a:pt x="1479" y="188"/>
                    <a:pt x="1180" y="1"/>
                    <a:pt x="863" y="1"/>
                  </a:cubicBezTo>
                  <a:close/>
                  <a:moveTo>
                    <a:pt x="2419" y="702"/>
                  </a:moveTo>
                  <a:lnTo>
                    <a:pt x="2419" y="702"/>
                  </a:lnTo>
                  <a:cubicBezTo>
                    <a:pt x="2419" y="702"/>
                    <a:pt x="2419" y="702"/>
                    <a:pt x="2419" y="702"/>
                  </a:cubicBezTo>
                  <a:lnTo>
                    <a:pt x="2420" y="702"/>
                  </a:lnTo>
                  <a:cubicBezTo>
                    <a:pt x="2420" y="702"/>
                    <a:pt x="2419" y="702"/>
                    <a:pt x="2419" y="7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8"/>
            <p:cNvSpPr/>
            <p:nvPr/>
          </p:nvSpPr>
          <p:spPr>
            <a:xfrm>
              <a:off x="4053202" y="1211066"/>
              <a:ext cx="153600" cy="102850"/>
            </a:xfrm>
            <a:custGeom>
              <a:avLst/>
              <a:gdLst/>
              <a:ahLst/>
              <a:cxnLst/>
              <a:rect l="l" t="t" r="r" b="b"/>
              <a:pathLst>
                <a:path w="3529" h="2363" extrusionOk="0">
                  <a:moveTo>
                    <a:pt x="3307" y="1"/>
                  </a:moveTo>
                  <a:cubicBezTo>
                    <a:pt x="3275" y="1"/>
                    <a:pt x="3241" y="4"/>
                    <a:pt x="3206" y="11"/>
                  </a:cubicBezTo>
                  <a:cubicBezTo>
                    <a:pt x="2987" y="53"/>
                    <a:pt x="2798" y="190"/>
                    <a:pt x="2700" y="378"/>
                  </a:cubicBezTo>
                  <a:cubicBezTo>
                    <a:pt x="2613" y="545"/>
                    <a:pt x="2607" y="746"/>
                    <a:pt x="2680" y="911"/>
                  </a:cubicBezTo>
                  <a:cubicBezTo>
                    <a:pt x="2665" y="911"/>
                    <a:pt x="2651" y="910"/>
                    <a:pt x="2636" y="910"/>
                  </a:cubicBezTo>
                  <a:cubicBezTo>
                    <a:pt x="2430" y="910"/>
                    <a:pt x="2223" y="992"/>
                    <a:pt x="2062" y="1142"/>
                  </a:cubicBezTo>
                  <a:cubicBezTo>
                    <a:pt x="1899" y="1293"/>
                    <a:pt x="1796" y="1506"/>
                    <a:pt x="1775" y="1726"/>
                  </a:cubicBezTo>
                  <a:cubicBezTo>
                    <a:pt x="1578" y="1555"/>
                    <a:pt x="1318" y="1460"/>
                    <a:pt x="1053" y="1460"/>
                  </a:cubicBezTo>
                  <a:cubicBezTo>
                    <a:pt x="1030" y="1460"/>
                    <a:pt x="1008" y="1461"/>
                    <a:pt x="985" y="1462"/>
                  </a:cubicBezTo>
                  <a:cubicBezTo>
                    <a:pt x="663" y="1483"/>
                    <a:pt x="355" y="1648"/>
                    <a:pt x="159" y="1903"/>
                  </a:cubicBezTo>
                  <a:cubicBezTo>
                    <a:pt x="52" y="2043"/>
                    <a:pt x="1" y="2186"/>
                    <a:pt x="14" y="2317"/>
                  </a:cubicBezTo>
                  <a:cubicBezTo>
                    <a:pt x="16" y="2343"/>
                    <a:pt x="37" y="2362"/>
                    <a:pt x="62" y="2362"/>
                  </a:cubicBezTo>
                  <a:lnTo>
                    <a:pt x="67" y="2362"/>
                  </a:lnTo>
                  <a:cubicBezTo>
                    <a:pt x="93" y="2359"/>
                    <a:pt x="113" y="2336"/>
                    <a:pt x="111" y="2308"/>
                  </a:cubicBezTo>
                  <a:cubicBezTo>
                    <a:pt x="99" y="2174"/>
                    <a:pt x="173" y="2047"/>
                    <a:pt x="238" y="1963"/>
                  </a:cubicBezTo>
                  <a:cubicBezTo>
                    <a:pt x="416" y="1731"/>
                    <a:pt x="698" y="1580"/>
                    <a:pt x="991" y="1561"/>
                  </a:cubicBezTo>
                  <a:cubicBezTo>
                    <a:pt x="1012" y="1560"/>
                    <a:pt x="1034" y="1559"/>
                    <a:pt x="1055" y="1559"/>
                  </a:cubicBezTo>
                  <a:cubicBezTo>
                    <a:pt x="1331" y="1559"/>
                    <a:pt x="1599" y="1673"/>
                    <a:pt x="1785" y="1871"/>
                  </a:cubicBezTo>
                  <a:cubicBezTo>
                    <a:pt x="1795" y="1881"/>
                    <a:pt x="1808" y="1887"/>
                    <a:pt x="1822" y="1887"/>
                  </a:cubicBezTo>
                  <a:cubicBezTo>
                    <a:pt x="1828" y="1887"/>
                    <a:pt x="1834" y="1886"/>
                    <a:pt x="1840" y="1883"/>
                  </a:cubicBezTo>
                  <a:cubicBezTo>
                    <a:pt x="1859" y="1875"/>
                    <a:pt x="1871" y="1857"/>
                    <a:pt x="1870" y="1836"/>
                  </a:cubicBezTo>
                  <a:cubicBezTo>
                    <a:pt x="1862" y="1604"/>
                    <a:pt x="1960" y="1372"/>
                    <a:pt x="2128" y="1214"/>
                  </a:cubicBezTo>
                  <a:cubicBezTo>
                    <a:pt x="2270" y="1083"/>
                    <a:pt x="2457" y="1009"/>
                    <a:pt x="2639" y="1009"/>
                  </a:cubicBezTo>
                  <a:cubicBezTo>
                    <a:pt x="2680" y="1009"/>
                    <a:pt x="2720" y="1013"/>
                    <a:pt x="2760" y="1021"/>
                  </a:cubicBezTo>
                  <a:cubicBezTo>
                    <a:pt x="2763" y="1021"/>
                    <a:pt x="2765" y="1021"/>
                    <a:pt x="2768" y="1021"/>
                  </a:cubicBezTo>
                  <a:cubicBezTo>
                    <a:pt x="2784" y="1021"/>
                    <a:pt x="2801" y="1013"/>
                    <a:pt x="2810" y="1000"/>
                  </a:cubicBezTo>
                  <a:cubicBezTo>
                    <a:pt x="2820" y="983"/>
                    <a:pt x="2820" y="961"/>
                    <a:pt x="2810" y="944"/>
                  </a:cubicBezTo>
                  <a:cubicBezTo>
                    <a:pt x="2710" y="798"/>
                    <a:pt x="2701" y="588"/>
                    <a:pt x="2787" y="422"/>
                  </a:cubicBezTo>
                  <a:cubicBezTo>
                    <a:pt x="2870" y="264"/>
                    <a:pt x="3038" y="143"/>
                    <a:pt x="3225" y="107"/>
                  </a:cubicBezTo>
                  <a:cubicBezTo>
                    <a:pt x="3249" y="102"/>
                    <a:pt x="3278" y="99"/>
                    <a:pt x="3308" y="99"/>
                  </a:cubicBezTo>
                  <a:cubicBezTo>
                    <a:pt x="3355" y="99"/>
                    <a:pt x="3405" y="108"/>
                    <a:pt x="3443" y="137"/>
                  </a:cubicBezTo>
                  <a:cubicBezTo>
                    <a:pt x="3452" y="143"/>
                    <a:pt x="3461" y="146"/>
                    <a:pt x="3471" y="146"/>
                  </a:cubicBezTo>
                  <a:cubicBezTo>
                    <a:pt x="3487" y="146"/>
                    <a:pt x="3502" y="139"/>
                    <a:pt x="3512" y="126"/>
                  </a:cubicBezTo>
                  <a:cubicBezTo>
                    <a:pt x="3528" y="104"/>
                    <a:pt x="3523" y="73"/>
                    <a:pt x="3502" y="57"/>
                  </a:cubicBezTo>
                  <a:cubicBezTo>
                    <a:pt x="3451" y="20"/>
                    <a:pt x="3385" y="1"/>
                    <a:pt x="33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8"/>
            <p:cNvSpPr/>
            <p:nvPr/>
          </p:nvSpPr>
          <p:spPr>
            <a:xfrm>
              <a:off x="4122232" y="1202709"/>
              <a:ext cx="61153" cy="36474"/>
            </a:xfrm>
            <a:custGeom>
              <a:avLst/>
              <a:gdLst/>
              <a:ahLst/>
              <a:cxnLst/>
              <a:rect l="l" t="t" r="r" b="b"/>
              <a:pathLst>
                <a:path w="1405" h="838" extrusionOk="0">
                  <a:moveTo>
                    <a:pt x="789" y="1"/>
                  </a:moveTo>
                  <a:cubicBezTo>
                    <a:pt x="742" y="1"/>
                    <a:pt x="694" y="6"/>
                    <a:pt x="648" y="17"/>
                  </a:cubicBezTo>
                  <a:cubicBezTo>
                    <a:pt x="440" y="65"/>
                    <a:pt x="287" y="204"/>
                    <a:pt x="196" y="312"/>
                  </a:cubicBezTo>
                  <a:cubicBezTo>
                    <a:pt x="59" y="473"/>
                    <a:pt x="0" y="646"/>
                    <a:pt x="31" y="798"/>
                  </a:cubicBezTo>
                  <a:cubicBezTo>
                    <a:pt x="35" y="821"/>
                    <a:pt x="55" y="837"/>
                    <a:pt x="79" y="837"/>
                  </a:cubicBezTo>
                  <a:cubicBezTo>
                    <a:pt x="82" y="837"/>
                    <a:pt x="85" y="837"/>
                    <a:pt x="88" y="836"/>
                  </a:cubicBezTo>
                  <a:cubicBezTo>
                    <a:pt x="115" y="831"/>
                    <a:pt x="132" y="805"/>
                    <a:pt x="127" y="779"/>
                  </a:cubicBezTo>
                  <a:cubicBezTo>
                    <a:pt x="94" y="614"/>
                    <a:pt x="202" y="455"/>
                    <a:pt x="270" y="376"/>
                  </a:cubicBezTo>
                  <a:cubicBezTo>
                    <a:pt x="351" y="278"/>
                    <a:pt x="488" y="155"/>
                    <a:pt x="669" y="112"/>
                  </a:cubicBezTo>
                  <a:cubicBezTo>
                    <a:pt x="708" y="103"/>
                    <a:pt x="749" y="99"/>
                    <a:pt x="789" y="99"/>
                  </a:cubicBezTo>
                  <a:cubicBezTo>
                    <a:pt x="998" y="99"/>
                    <a:pt x="1206" y="216"/>
                    <a:pt x="1304" y="402"/>
                  </a:cubicBezTo>
                  <a:cubicBezTo>
                    <a:pt x="1313" y="419"/>
                    <a:pt x="1331" y="428"/>
                    <a:pt x="1348" y="428"/>
                  </a:cubicBezTo>
                  <a:cubicBezTo>
                    <a:pt x="1356" y="428"/>
                    <a:pt x="1363" y="427"/>
                    <a:pt x="1370" y="423"/>
                  </a:cubicBezTo>
                  <a:cubicBezTo>
                    <a:pt x="1395" y="411"/>
                    <a:pt x="1404" y="381"/>
                    <a:pt x="1391" y="356"/>
                  </a:cubicBezTo>
                  <a:cubicBezTo>
                    <a:pt x="1276" y="139"/>
                    <a:pt x="1033" y="1"/>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8"/>
            <p:cNvSpPr/>
            <p:nvPr/>
          </p:nvSpPr>
          <p:spPr>
            <a:xfrm>
              <a:off x="4056554" y="1360268"/>
              <a:ext cx="99324" cy="50533"/>
            </a:xfrm>
            <a:custGeom>
              <a:avLst/>
              <a:gdLst/>
              <a:ahLst/>
              <a:cxnLst/>
              <a:rect l="l" t="t" r="r" b="b"/>
              <a:pathLst>
                <a:path w="2282" h="1161" extrusionOk="0">
                  <a:moveTo>
                    <a:pt x="1123" y="0"/>
                  </a:moveTo>
                  <a:cubicBezTo>
                    <a:pt x="863" y="0"/>
                    <a:pt x="589" y="74"/>
                    <a:pt x="339" y="218"/>
                  </a:cubicBezTo>
                  <a:cubicBezTo>
                    <a:pt x="167" y="317"/>
                    <a:pt x="63" y="421"/>
                    <a:pt x="11" y="544"/>
                  </a:cubicBezTo>
                  <a:cubicBezTo>
                    <a:pt x="0" y="569"/>
                    <a:pt x="12" y="598"/>
                    <a:pt x="37" y="609"/>
                  </a:cubicBezTo>
                  <a:cubicBezTo>
                    <a:pt x="43" y="611"/>
                    <a:pt x="49" y="612"/>
                    <a:pt x="55" y="612"/>
                  </a:cubicBezTo>
                  <a:cubicBezTo>
                    <a:pt x="75" y="612"/>
                    <a:pt x="94" y="601"/>
                    <a:pt x="101" y="582"/>
                  </a:cubicBezTo>
                  <a:cubicBezTo>
                    <a:pt x="145" y="479"/>
                    <a:pt x="235" y="390"/>
                    <a:pt x="388" y="303"/>
                  </a:cubicBezTo>
                  <a:cubicBezTo>
                    <a:pt x="623" y="167"/>
                    <a:pt x="879" y="98"/>
                    <a:pt x="1122" y="98"/>
                  </a:cubicBezTo>
                  <a:cubicBezTo>
                    <a:pt x="1269" y="98"/>
                    <a:pt x="1412" y="123"/>
                    <a:pt x="1542" y="176"/>
                  </a:cubicBezTo>
                  <a:cubicBezTo>
                    <a:pt x="1925" y="328"/>
                    <a:pt x="2178" y="736"/>
                    <a:pt x="2117" y="1103"/>
                  </a:cubicBezTo>
                  <a:cubicBezTo>
                    <a:pt x="2113" y="1131"/>
                    <a:pt x="2131" y="1155"/>
                    <a:pt x="2158" y="1159"/>
                  </a:cubicBezTo>
                  <a:cubicBezTo>
                    <a:pt x="2161" y="1160"/>
                    <a:pt x="2163" y="1160"/>
                    <a:pt x="2166" y="1160"/>
                  </a:cubicBezTo>
                  <a:cubicBezTo>
                    <a:pt x="2189" y="1160"/>
                    <a:pt x="2210" y="1143"/>
                    <a:pt x="2214" y="1119"/>
                  </a:cubicBezTo>
                  <a:cubicBezTo>
                    <a:pt x="2282" y="708"/>
                    <a:pt x="2003" y="253"/>
                    <a:pt x="1578" y="84"/>
                  </a:cubicBezTo>
                  <a:cubicBezTo>
                    <a:pt x="1437" y="28"/>
                    <a:pt x="1283" y="0"/>
                    <a:pt x="1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8"/>
            <p:cNvSpPr/>
            <p:nvPr/>
          </p:nvSpPr>
          <p:spPr>
            <a:xfrm>
              <a:off x="3940344" y="1336895"/>
              <a:ext cx="127876" cy="77300"/>
            </a:xfrm>
            <a:custGeom>
              <a:avLst/>
              <a:gdLst/>
              <a:ahLst/>
              <a:cxnLst/>
              <a:rect l="l" t="t" r="r" b="b"/>
              <a:pathLst>
                <a:path w="2938" h="1776" extrusionOk="0">
                  <a:moveTo>
                    <a:pt x="860" y="0"/>
                  </a:moveTo>
                  <a:cubicBezTo>
                    <a:pt x="762" y="0"/>
                    <a:pt x="664" y="17"/>
                    <a:pt x="571" y="50"/>
                  </a:cubicBezTo>
                  <a:cubicBezTo>
                    <a:pt x="256" y="166"/>
                    <a:pt x="22" y="481"/>
                    <a:pt x="2" y="817"/>
                  </a:cubicBezTo>
                  <a:cubicBezTo>
                    <a:pt x="1" y="843"/>
                    <a:pt x="21" y="866"/>
                    <a:pt x="48" y="869"/>
                  </a:cubicBezTo>
                  <a:cubicBezTo>
                    <a:pt x="49" y="869"/>
                    <a:pt x="50" y="869"/>
                    <a:pt x="50" y="869"/>
                  </a:cubicBezTo>
                  <a:cubicBezTo>
                    <a:pt x="77" y="869"/>
                    <a:pt x="98" y="849"/>
                    <a:pt x="99" y="822"/>
                  </a:cubicBezTo>
                  <a:cubicBezTo>
                    <a:pt x="117" y="525"/>
                    <a:pt x="325" y="246"/>
                    <a:pt x="605" y="143"/>
                  </a:cubicBezTo>
                  <a:cubicBezTo>
                    <a:pt x="688" y="112"/>
                    <a:pt x="775" y="98"/>
                    <a:pt x="863" y="98"/>
                  </a:cubicBezTo>
                  <a:cubicBezTo>
                    <a:pt x="1073" y="98"/>
                    <a:pt x="1285" y="182"/>
                    <a:pt x="1431" y="335"/>
                  </a:cubicBezTo>
                  <a:cubicBezTo>
                    <a:pt x="1479" y="385"/>
                    <a:pt x="1515" y="437"/>
                    <a:pt x="1540" y="490"/>
                  </a:cubicBezTo>
                  <a:cubicBezTo>
                    <a:pt x="1579" y="576"/>
                    <a:pt x="1598" y="679"/>
                    <a:pt x="1596" y="817"/>
                  </a:cubicBezTo>
                  <a:cubicBezTo>
                    <a:pt x="1595" y="832"/>
                    <a:pt x="1603" y="847"/>
                    <a:pt x="1616" y="857"/>
                  </a:cubicBezTo>
                  <a:cubicBezTo>
                    <a:pt x="1624" y="863"/>
                    <a:pt x="1635" y="867"/>
                    <a:pt x="1645" y="867"/>
                  </a:cubicBezTo>
                  <a:cubicBezTo>
                    <a:pt x="1650" y="867"/>
                    <a:pt x="1655" y="866"/>
                    <a:pt x="1660" y="864"/>
                  </a:cubicBezTo>
                  <a:cubicBezTo>
                    <a:pt x="1762" y="831"/>
                    <a:pt x="1868" y="815"/>
                    <a:pt x="1972" y="815"/>
                  </a:cubicBezTo>
                  <a:cubicBezTo>
                    <a:pt x="2160" y="815"/>
                    <a:pt x="2341" y="868"/>
                    <a:pt x="2481" y="969"/>
                  </a:cubicBezTo>
                  <a:cubicBezTo>
                    <a:pt x="2720" y="1141"/>
                    <a:pt x="2832" y="1453"/>
                    <a:pt x="2747" y="1711"/>
                  </a:cubicBezTo>
                  <a:cubicBezTo>
                    <a:pt x="2738" y="1737"/>
                    <a:pt x="2753" y="1764"/>
                    <a:pt x="2779" y="1773"/>
                  </a:cubicBezTo>
                  <a:cubicBezTo>
                    <a:pt x="2784" y="1775"/>
                    <a:pt x="2789" y="1776"/>
                    <a:pt x="2793" y="1776"/>
                  </a:cubicBezTo>
                  <a:cubicBezTo>
                    <a:pt x="2815" y="1776"/>
                    <a:pt x="2834" y="1762"/>
                    <a:pt x="2840" y="1742"/>
                  </a:cubicBezTo>
                  <a:cubicBezTo>
                    <a:pt x="2938" y="1445"/>
                    <a:pt x="2810" y="1087"/>
                    <a:pt x="2539" y="890"/>
                  </a:cubicBezTo>
                  <a:cubicBezTo>
                    <a:pt x="2381" y="777"/>
                    <a:pt x="2180" y="717"/>
                    <a:pt x="1971" y="717"/>
                  </a:cubicBezTo>
                  <a:cubicBezTo>
                    <a:pt x="1879" y="717"/>
                    <a:pt x="1785" y="729"/>
                    <a:pt x="1693" y="753"/>
                  </a:cubicBezTo>
                  <a:cubicBezTo>
                    <a:pt x="1689" y="631"/>
                    <a:pt x="1669" y="533"/>
                    <a:pt x="1629" y="448"/>
                  </a:cubicBezTo>
                  <a:cubicBezTo>
                    <a:pt x="1600" y="386"/>
                    <a:pt x="1556" y="324"/>
                    <a:pt x="1501" y="267"/>
                  </a:cubicBezTo>
                  <a:cubicBezTo>
                    <a:pt x="1337" y="95"/>
                    <a:pt x="1098" y="0"/>
                    <a:pt x="8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8"/>
            <p:cNvSpPr/>
            <p:nvPr/>
          </p:nvSpPr>
          <p:spPr>
            <a:xfrm>
              <a:off x="4197224" y="1407883"/>
              <a:ext cx="96495" cy="83873"/>
            </a:xfrm>
            <a:custGeom>
              <a:avLst/>
              <a:gdLst/>
              <a:ahLst/>
              <a:cxnLst/>
              <a:rect l="l" t="t" r="r" b="b"/>
              <a:pathLst>
                <a:path w="2217" h="1927" extrusionOk="0">
                  <a:moveTo>
                    <a:pt x="1475" y="0"/>
                  </a:moveTo>
                  <a:cubicBezTo>
                    <a:pt x="1160" y="0"/>
                    <a:pt x="839" y="110"/>
                    <a:pt x="596" y="323"/>
                  </a:cubicBezTo>
                  <a:cubicBezTo>
                    <a:pt x="179" y="688"/>
                    <a:pt x="1" y="1318"/>
                    <a:pt x="151" y="1890"/>
                  </a:cubicBezTo>
                  <a:cubicBezTo>
                    <a:pt x="157" y="1913"/>
                    <a:pt x="177" y="1926"/>
                    <a:pt x="199" y="1926"/>
                  </a:cubicBezTo>
                  <a:cubicBezTo>
                    <a:pt x="202" y="1926"/>
                    <a:pt x="206" y="1926"/>
                    <a:pt x="211" y="1925"/>
                  </a:cubicBezTo>
                  <a:cubicBezTo>
                    <a:pt x="237" y="1918"/>
                    <a:pt x="253" y="1891"/>
                    <a:pt x="246" y="1865"/>
                  </a:cubicBezTo>
                  <a:cubicBezTo>
                    <a:pt x="105" y="1328"/>
                    <a:pt x="271" y="738"/>
                    <a:pt x="661" y="397"/>
                  </a:cubicBezTo>
                  <a:cubicBezTo>
                    <a:pt x="886" y="199"/>
                    <a:pt x="1184" y="98"/>
                    <a:pt x="1475" y="98"/>
                  </a:cubicBezTo>
                  <a:cubicBezTo>
                    <a:pt x="1712" y="98"/>
                    <a:pt x="1945" y="165"/>
                    <a:pt x="2131" y="303"/>
                  </a:cubicBezTo>
                  <a:cubicBezTo>
                    <a:pt x="2140" y="309"/>
                    <a:pt x="2151" y="312"/>
                    <a:pt x="2161" y="312"/>
                  </a:cubicBezTo>
                  <a:cubicBezTo>
                    <a:pt x="2176" y="312"/>
                    <a:pt x="2191" y="306"/>
                    <a:pt x="2200" y="292"/>
                  </a:cubicBezTo>
                  <a:cubicBezTo>
                    <a:pt x="2216" y="271"/>
                    <a:pt x="2212" y="240"/>
                    <a:pt x="2190" y="223"/>
                  </a:cubicBezTo>
                  <a:cubicBezTo>
                    <a:pt x="1987" y="74"/>
                    <a:pt x="1733" y="0"/>
                    <a:pt x="14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8"/>
            <p:cNvSpPr/>
            <p:nvPr/>
          </p:nvSpPr>
          <p:spPr>
            <a:xfrm>
              <a:off x="4238834" y="1350344"/>
              <a:ext cx="62154" cy="61936"/>
            </a:xfrm>
            <a:custGeom>
              <a:avLst/>
              <a:gdLst/>
              <a:ahLst/>
              <a:cxnLst/>
              <a:rect l="l" t="t" r="r" b="b"/>
              <a:pathLst>
                <a:path w="1428" h="1423" extrusionOk="0">
                  <a:moveTo>
                    <a:pt x="858" y="1"/>
                  </a:moveTo>
                  <a:cubicBezTo>
                    <a:pt x="831" y="1"/>
                    <a:pt x="803" y="2"/>
                    <a:pt x="776" y="5"/>
                  </a:cubicBezTo>
                  <a:cubicBezTo>
                    <a:pt x="550" y="28"/>
                    <a:pt x="339" y="148"/>
                    <a:pt x="211" y="325"/>
                  </a:cubicBezTo>
                  <a:cubicBezTo>
                    <a:pt x="1" y="618"/>
                    <a:pt x="21" y="1060"/>
                    <a:pt x="260" y="1402"/>
                  </a:cubicBezTo>
                  <a:cubicBezTo>
                    <a:pt x="269" y="1415"/>
                    <a:pt x="285" y="1422"/>
                    <a:pt x="300" y="1422"/>
                  </a:cubicBezTo>
                  <a:cubicBezTo>
                    <a:pt x="309" y="1422"/>
                    <a:pt x="319" y="1420"/>
                    <a:pt x="328" y="1414"/>
                  </a:cubicBezTo>
                  <a:cubicBezTo>
                    <a:pt x="350" y="1398"/>
                    <a:pt x="356" y="1367"/>
                    <a:pt x="340" y="1345"/>
                  </a:cubicBezTo>
                  <a:cubicBezTo>
                    <a:pt x="158" y="1085"/>
                    <a:pt x="82" y="671"/>
                    <a:pt x="290" y="382"/>
                  </a:cubicBezTo>
                  <a:cubicBezTo>
                    <a:pt x="403" y="227"/>
                    <a:pt x="587" y="122"/>
                    <a:pt x="787" y="102"/>
                  </a:cubicBezTo>
                  <a:cubicBezTo>
                    <a:pt x="811" y="100"/>
                    <a:pt x="835" y="99"/>
                    <a:pt x="860" y="99"/>
                  </a:cubicBezTo>
                  <a:cubicBezTo>
                    <a:pt x="1029" y="99"/>
                    <a:pt x="1201" y="156"/>
                    <a:pt x="1344" y="260"/>
                  </a:cubicBezTo>
                  <a:cubicBezTo>
                    <a:pt x="1352" y="267"/>
                    <a:pt x="1362" y="270"/>
                    <a:pt x="1372" y="270"/>
                  </a:cubicBezTo>
                  <a:cubicBezTo>
                    <a:pt x="1387" y="270"/>
                    <a:pt x="1402" y="263"/>
                    <a:pt x="1412" y="250"/>
                  </a:cubicBezTo>
                  <a:cubicBezTo>
                    <a:pt x="1428" y="227"/>
                    <a:pt x="1424" y="197"/>
                    <a:pt x="1401" y="181"/>
                  </a:cubicBezTo>
                  <a:cubicBezTo>
                    <a:pt x="1243" y="64"/>
                    <a:pt x="1048" y="1"/>
                    <a:pt x="8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8"/>
            <p:cNvSpPr/>
            <p:nvPr/>
          </p:nvSpPr>
          <p:spPr>
            <a:xfrm>
              <a:off x="4035183" y="1465379"/>
              <a:ext cx="171663" cy="85265"/>
            </a:xfrm>
            <a:custGeom>
              <a:avLst/>
              <a:gdLst/>
              <a:ahLst/>
              <a:cxnLst/>
              <a:rect l="l" t="t" r="r" b="b"/>
              <a:pathLst>
                <a:path w="3944" h="1959" extrusionOk="0">
                  <a:moveTo>
                    <a:pt x="3427" y="1"/>
                  </a:moveTo>
                  <a:cubicBezTo>
                    <a:pt x="3424" y="1"/>
                    <a:pt x="3421" y="1"/>
                    <a:pt x="3418" y="1"/>
                  </a:cubicBezTo>
                  <a:cubicBezTo>
                    <a:pt x="3250" y="2"/>
                    <a:pt x="3077" y="54"/>
                    <a:pt x="2904" y="153"/>
                  </a:cubicBezTo>
                  <a:cubicBezTo>
                    <a:pt x="2709" y="266"/>
                    <a:pt x="2579" y="413"/>
                    <a:pt x="2532" y="568"/>
                  </a:cubicBezTo>
                  <a:cubicBezTo>
                    <a:pt x="2312" y="339"/>
                    <a:pt x="1969" y="207"/>
                    <a:pt x="1595" y="207"/>
                  </a:cubicBezTo>
                  <a:cubicBezTo>
                    <a:pt x="1555" y="207"/>
                    <a:pt x="1515" y="209"/>
                    <a:pt x="1474" y="212"/>
                  </a:cubicBezTo>
                  <a:cubicBezTo>
                    <a:pt x="1039" y="246"/>
                    <a:pt x="640" y="440"/>
                    <a:pt x="381" y="746"/>
                  </a:cubicBezTo>
                  <a:cubicBezTo>
                    <a:pt x="101" y="1076"/>
                    <a:pt x="0" y="1538"/>
                    <a:pt x="125" y="1924"/>
                  </a:cubicBezTo>
                  <a:cubicBezTo>
                    <a:pt x="133" y="1945"/>
                    <a:pt x="152" y="1958"/>
                    <a:pt x="172" y="1958"/>
                  </a:cubicBezTo>
                  <a:cubicBezTo>
                    <a:pt x="177" y="1958"/>
                    <a:pt x="183" y="1957"/>
                    <a:pt x="187" y="1955"/>
                  </a:cubicBezTo>
                  <a:cubicBezTo>
                    <a:pt x="213" y="1948"/>
                    <a:pt x="227" y="1919"/>
                    <a:pt x="219" y="1894"/>
                  </a:cubicBezTo>
                  <a:cubicBezTo>
                    <a:pt x="104" y="1539"/>
                    <a:pt x="197" y="1114"/>
                    <a:pt x="456" y="808"/>
                  </a:cubicBezTo>
                  <a:cubicBezTo>
                    <a:pt x="698" y="523"/>
                    <a:pt x="1072" y="341"/>
                    <a:pt x="1482" y="309"/>
                  </a:cubicBezTo>
                  <a:cubicBezTo>
                    <a:pt x="1521" y="306"/>
                    <a:pt x="1559" y="305"/>
                    <a:pt x="1597" y="305"/>
                  </a:cubicBezTo>
                  <a:cubicBezTo>
                    <a:pt x="1983" y="305"/>
                    <a:pt x="2330" y="455"/>
                    <a:pt x="2523" y="709"/>
                  </a:cubicBezTo>
                  <a:cubicBezTo>
                    <a:pt x="2533" y="722"/>
                    <a:pt x="2548" y="729"/>
                    <a:pt x="2562" y="729"/>
                  </a:cubicBezTo>
                  <a:cubicBezTo>
                    <a:pt x="2568" y="729"/>
                    <a:pt x="2573" y="728"/>
                    <a:pt x="2578" y="726"/>
                  </a:cubicBezTo>
                  <a:cubicBezTo>
                    <a:pt x="2598" y="720"/>
                    <a:pt x="2611" y="702"/>
                    <a:pt x="2613" y="682"/>
                  </a:cubicBezTo>
                  <a:cubicBezTo>
                    <a:pt x="2620" y="454"/>
                    <a:pt x="2853" y="296"/>
                    <a:pt x="2954" y="238"/>
                  </a:cubicBezTo>
                  <a:cubicBezTo>
                    <a:pt x="3109" y="148"/>
                    <a:pt x="3270" y="100"/>
                    <a:pt x="3419" y="98"/>
                  </a:cubicBezTo>
                  <a:lnTo>
                    <a:pt x="3426" y="98"/>
                  </a:lnTo>
                  <a:cubicBezTo>
                    <a:pt x="3593" y="98"/>
                    <a:pt x="3749" y="158"/>
                    <a:pt x="3855" y="263"/>
                  </a:cubicBezTo>
                  <a:cubicBezTo>
                    <a:pt x="3865" y="272"/>
                    <a:pt x="3877" y="277"/>
                    <a:pt x="3889" y="277"/>
                  </a:cubicBezTo>
                  <a:cubicBezTo>
                    <a:pt x="3902" y="277"/>
                    <a:pt x="3914" y="272"/>
                    <a:pt x="3924" y="263"/>
                  </a:cubicBezTo>
                  <a:cubicBezTo>
                    <a:pt x="3943" y="243"/>
                    <a:pt x="3943" y="212"/>
                    <a:pt x="3924" y="193"/>
                  </a:cubicBezTo>
                  <a:cubicBezTo>
                    <a:pt x="3801" y="70"/>
                    <a:pt x="3623" y="1"/>
                    <a:pt x="34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8"/>
            <p:cNvSpPr/>
            <p:nvPr/>
          </p:nvSpPr>
          <p:spPr>
            <a:xfrm>
              <a:off x="4668854" y="997884"/>
              <a:ext cx="120825" cy="79868"/>
            </a:xfrm>
            <a:custGeom>
              <a:avLst/>
              <a:gdLst/>
              <a:ahLst/>
              <a:cxnLst/>
              <a:rect l="l" t="t" r="r" b="b"/>
              <a:pathLst>
                <a:path w="2776" h="1835" extrusionOk="0">
                  <a:moveTo>
                    <a:pt x="444" y="1"/>
                  </a:moveTo>
                  <a:cubicBezTo>
                    <a:pt x="299" y="1"/>
                    <a:pt x="154" y="41"/>
                    <a:pt x="30" y="120"/>
                  </a:cubicBezTo>
                  <a:cubicBezTo>
                    <a:pt x="7" y="135"/>
                    <a:pt x="1" y="165"/>
                    <a:pt x="15" y="188"/>
                  </a:cubicBezTo>
                  <a:cubicBezTo>
                    <a:pt x="24" y="202"/>
                    <a:pt x="40" y="210"/>
                    <a:pt x="56" y="210"/>
                  </a:cubicBezTo>
                  <a:cubicBezTo>
                    <a:pt x="65" y="210"/>
                    <a:pt x="74" y="208"/>
                    <a:pt x="82" y="202"/>
                  </a:cubicBezTo>
                  <a:cubicBezTo>
                    <a:pt x="189" y="135"/>
                    <a:pt x="317" y="100"/>
                    <a:pt x="444" y="100"/>
                  </a:cubicBezTo>
                  <a:cubicBezTo>
                    <a:pt x="556" y="100"/>
                    <a:pt x="668" y="127"/>
                    <a:pt x="765" y="180"/>
                  </a:cubicBezTo>
                  <a:cubicBezTo>
                    <a:pt x="981" y="299"/>
                    <a:pt x="1110" y="541"/>
                    <a:pt x="1091" y="796"/>
                  </a:cubicBezTo>
                  <a:cubicBezTo>
                    <a:pt x="1089" y="816"/>
                    <a:pt x="1100" y="835"/>
                    <a:pt x="1117" y="843"/>
                  </a:cubicBezTo>
                  <a:cubicBezTo>
                    <a:pt x="1124" y="847"/>
                    <a:pt x="1132" y="848"/>
                    <a:pt x="1140" y="848"/>
                  </a:cubicBezTo>
                  <a:cubicBezTo>
                    <a:pt x="1151" y="848"/>
                    <a:pt x="1163" y="845"/>
                    <a:pt x="1172" y="837"/>
                  </a:cubicBezTo>
                  <a:cubicBezTo>
                    <a:pt x="1328" y="700"/>
                    <a:pt x="1534" y="630"/>
                    <a:pt x="1740" y="630"/>
                  </a:cubicBezTo>
                  <a:cubicBezTo>
                    <a:pt x="1908" y="630"/>
                    <a:pt x="2077" y="677"/>
                    <a:pt x="2217" y="772"/>
                  </a:cubicBezTo>
                  <a:cubicBezTo>
                    <a:pt x="2529" y="985"/>
                    <a:pt x="2668" y="1413"/>
                    <a:pt x="2541" y="1769"/>
                  </a:cubicBezTo>
                  <a:cubicBezTo>
                    <a:pt x="2533" y="1794"/>
                    <a:pt x="2545" y="1822"/>
                    <a:pt x="2571" y="1831"/>
                  </a:cubicBezTo>
                  <a:cubicBezTo>
                    <a:pt x="2576" y="1833"/>
                    <a:pt x="2582" y="1833"/>
                    <a:pt x="2588" y="1833"/>
                  </a:cubicBezTo>
                  <a:lnTo>
                    <a:pt x="2588" y="1834"/>
                  </a:lnTo>
                  <a:cubicBezTo>
                    <a:pt x="2608" y="1834"/>
                    <a:pt x="2626" y="1822"/>
                    <a:pt x="2633" y="1802"/>
                  </a:cubicBezTo>
                  <a:cubicBezTo>
                    <a:pt x="2776" y="1406"/>
                    <a:pt x="2620" y="928"/>
                    <a:pt x="2273" y="692"/>
                  </a:cubicBezTo>
                  <a:cubicBezTo>
                    <a:pt x="2116" y="585"/>
                    <a:pt x="1928" y="532"/>
                    <a:pt x="1740" y="532"/>
                  </a:cubicBezTo>
                  <a:cubicBezTo>
                    <a:pt x="1545" y="532"/>
                    <a:pt x="1350" y="588"/>
                    <a:pt x="1189" y="699"/>
                  </a:cubicBezTo>
                  <a:cubicBezTo>
                    <a:pt x="1173" y="445"/>
                    <a:pt x="1033" y="214"/>
                    <a:pt x="811" y="93"/>
                  </a:cubicBezTo>
                  <a:cubicBezTo>
                    <a:pt x="698" y="31"/>
                    <a:pt x="571" y="1"/>
                    <a:pt x="4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8"/>
            <p:cNvSpPr/>
            <p:nvPr/>
          </p:nvSpPr>
          <p:spPr>
            <a:xfrm>
              <a:off x="4633207" y="1075662"/>
              <a:ext cx="50881" cy="21066"/>
            </a:xfrm>
            <a:custGeom>
              <a:avLst/>
              <a:gdLst/>
              <a:ahLst/>
              <a:cxnLst/>
              <a:rect l="l" t="t" r="r" b="b"/>
              <a:pathLst>
                <a:path w="1169" h="484" extrusionOk="0">
                  <a:moveTo>
                    <a:pt x="653" y="0"/>
                  </a:moveTo>
                  <a:cubicBezTo>
                    <a:pt x="619" y="0"/>
                    <a:pt x="584" y="3"/>
                    <a:pt x="549" y="9"/>
                  </a:cubicBezTo>
                  <a:cubicBezTo>
                    <a:pt x="337" y="47"/>
                    <a:pt x="137" y="197"/>
                    <a:pt x="14" y="410"/>
                  </a:cubicBezTo>
                  <a:cubicBezTo>
                    <a:pt x="1" y="434"/>
                    <a:pt x="9" y="463"/>
                    <a:pt x="32" y="477"/>
                  </a:cubicBezTo>
                  <a:cubicBezTo>
                    <a:pt x="40" y="481"/>
                    <a:pt x="48" y="484"/>
                    <a:pt x="57" y="484"/>
                  </a:cubicBezTo>
                  <a:cubicBezTo>
                    <a:pt x="74" y="484"/>
                    <a:pt x="91" y="475"/>
                    <a:pt x="99" y="459"/>
                  </a:cubicBezTo>
                  <a:cubicBezTo>
                    <a:pt x="207" y="271"/>
                    <a:pt x="383" y="140"/>
                    <a:pt x="567" y="106"/>
                  </a:cubicBezTo>
                  <a:cubicBezTo>
                    <a:pt x="596" y="101"/>
                    <a:pt x="626" y="98"/>
                    <a:pt x="655" y="98"/>
                  </a:cubicBezTo>
                  <a:cubicBezTo>
                    <a:pt x="828" y="98"/>
                    <a:pt x="994" y="186"/>
                    <a:pt x="1070" y="325"/>
                  </a:cubicBezTo>
                  <a:cubicBezTo>
                    <a:pt x="1079" y="342"/>
                    <a:pt x="1096" y="352"/>
                    <a:pt x="1113" y="352"/>
                  </a:cubicBezTo>
                  <a:cubicBezTo>
                    <a:pt x="1121" y="352"/>
                    <a:pt x="1129" y="350"/>
                    <a:pt x="1136" y="346"/>
                  </a:cubicBezTo>
                  <a:cubicBezTo>
                    <a:pt x="1160" y="332"/>
                    <a:pt x="1169" y="302"/>
                    <a:pt x="1156" y="279"/>
                  </a:cubicBezTo>
                  <a:cubicBezTo>
                    <a:pt x="1062" y="108"/>
                    <a:pt x="861" y="0"/>
                    <a:pt x="6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8"/>
            <p:cNvSpPr/>
            <p:nvPr/>
          </p:nvSpPr>
          <p:spPr>
            <a:xfrm>
              <a:off x="4720648" y="1114355"/>
              <a:ext cx="51925" cy="19195"/>
            </a:xfrm>
            <a:custGeom>
              <a:avLst/>
              <a:gdLst/>
              <a:ahLst/>
              <a:cxnLst/>
              <a:rect l="l" t="t" r="r" b="b"/>
              <a:pathLst>
                <a:path w="1193" h="441" extrusionOk="0">
                  <a:moveTo>
                    <a:pt x="584" y="1"/>
                  </a:moveTo>
                  <a:cubicBezTo>
                    <a:pt x="394" y="1"/>
                    <a:pt x="192" y="76"/>
                    <a:pt x="25" y="211"/>
                  </a:cubicBezTo>
                  <a:cubicBezTo>
                    <a:pt x="3" y="228"/>
                    <a:pt x="0" y="259"/>
                    <a:pt x="17" y="280"/>
                  </a:cubicBezTo>
                  <a:cubicBezTo>
                    <a:pt x="27" y="292"/>
                    <a:pt x="41" y="298"/>
                    <a:pt x="56" y="298"/>
                  </a:cubicBezTo>
                  <a:cubicBezTo>
                    <a:pt x="67" y="298"/>
                    <a:pt x="78" y="295"/>
                    <a:pt x="86" y="288"/>
                  </a:cubicBezTo>
                  <a:cubicBezTo>
                    <a:pt x="237" y="166"/>
                    <a:pt x="415" y="99"/>
                    <a:pt x="584" y="99"/>
                  </a:cubicBezTo>
                  <a:cubicBezTo>
                    <a:pt x="602" y="99"/>
                    <a:pt x="619" y="99"/>
                    <a:pt x="637" y="101"/>
                  </a:cubicBezTo>
                  <a:cubicBezTo>
                    <a:pt x="839" y="117"/>
                    <a:pt x="1021" y="242"/>
                    <a:pt x="1092" y="411"/>
                  </a:cubicBezTo>
                  <a:cubicBezTo>
                    <a:pt x="1100" y="430"/>
                    <a:pt x="1118" y="440"/>
                    <a:pt x="1137" y="440"/>
                  </a:cubicBezTo>
                  <a:cubicBezTo>
                    <a:pt x="1143" y="440"/>
                    <a:pt x="1149" y="439"/>
                    <a:pt x="1156" y="437"/>
                  </a:cubicBezTo>
                  <a:cubicBezTo>
                    <a:pt x="1180" y="427"/>
                    <a:pt x="1193" y="398"/>
                    <a:pt x="1182" y="372"/>
                  </a:cubicBezTo>
                  <a:cubicBezTo>
                    <a:pt x="1097" y="171"/>
                    <a:pt x="882" y="22"/>
                    <a:pt x="644" y="3"/>
                  </a:cubicBezTo>
                  <a:cubicBezTo>
                    <a:pt x="624" y="1"/>
                    <a:pt x="604" y="1"/>
                    <a:pt x="5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8"/>
            <p:cNvSpPr/>
            <p:nvPr/>
          </p:nvSpPr>
          <p:spPr>
            <a:xfrm>
              <a:off x="4688962" y="1129414"/>
              <a:ext cx="124046" cy="63329"/>
            </a:xfrm>
            <a:custGeom>
              <a:avLst/>
              <a:gdLst/>
              <a:ahLst/>
              <a:cxnLst/>
              <a:rect l="l" t="t" r="r" b="b"/>
              <a:pathLst>
                <a:path w="2850" h="1455" extrusionOk="0">
                  <a:moveTo>
                    <a:pt x="2058" y="0"/>
                  </a:moveTo>
                  <a:cubicBezTo>
                    <a:pt x="2046" y="0"/>
                    <a:pt x="2034" y="0"/>
                    <a:pt x="2022" y="1"/>
                  </a:cubicBezTo>
                  <a:cubicBezTo>
                    <a:pt x="1679" y="18"/>
                    <a:pt x="1363" y="272"/>
                    <a:pt x="1256" y="603"/>
                  </a:cubicBezTo>
                  <a:cubicBezTo>
                    <a:pt x="1139" y="522"/>
                    <a:pt x="999" y="480"/>
                    <a:pt x="854" y="480"/>
                  </a:cubicBezTo>
                  <a:cubicBezTo>
                    <a:pt x="711" y="480"/>
                    <a:pt x="564" y="521"/>
                    <a:pt x="432" y="603"/>
                  </a:cubicBezTo>
                  <a:cubicBezTo>
                    <a:pt x="164" y="769"/>
                    <a:pt x="0" y="1094"/>
                    <a:pt x="25" y="1409"/>
                  </a:cubicBezTo>
                  <a:cubicBezTo>
                    <a:pt x="27" y="1435"/>
                    <a:pt x="48" y="1455"/>
                    <a:pt x="74" y="1455"/>
                  </a:cubicBezTo>
                  <a:lnTo>
                    <a:pt x="74" y="1454"/>
                  </a:lnTo>
                  <a:lnTo>
                    <a:pt x="78" y="1454"/>
                  </a:lnTo>
                  <a:cubicBezTo>
                    <a:pt x="104" y="1452"/>
                    <a:pt x="126" y="1428"/>
                    <a:pt x="122" y="1402"/>
                  </a:cubicBezTo>
                  <a:cubicBezTo>
                    <a:pt x="101" y="1122"/>
                    <a:pt x="247" y="834"/>
                    <a:pt x="484" y="685"/>
                  </a:cubicBezTo>
                  <a:cubicBezTo>
                    <a:pt x="600" y="614"/>
                    <a:pt x="729" y="578"/>
                    <a:pt x="854" y="578"/>
                  </a:cubicBezTo>
                  <a:cubicBezTo>
                    <a:pt x="1001" y="578"/>
                    <a:pt x="1143" y="627"/>
                    <a:pt x="1251" y="724"/>
                  </a:cubicBezTo>
                  <a:cubicBezTo>
                    <a:pt x="1260" y="732"/>
                    <a:pt x="1272" y="736"/>
                    <a:pt x="1284" y="736"/>
                  </a:cubicBezTo>
                  <a:cubicBezTo>
                    <a:pt x="1289" y="736"/>
                    <a:pt x="1294" y="736"/>
                    <a:pt x="1299" y="734"/>
                  </a:cubicBezTo>
                  <a:cubicBezTo>
                    <a:pt x="1316" y="729"/>
                    <a:pt x="1328" y="715"/>
                    <a:pt x="1332" y="698"/>
                  </a:cubicBezTo>
                  <a:cubicBezTo>
                    <a:pt x="1403" y="372"/>
                    <a:pt x="1702" y="116"/>
                    <a:pt x="2027" y="99"/>
                  </a:cubicBezTo>
                  <a:cubicBezTo>
                    <a:pt x="2037" y="98"/>
                    <a:pt x="2046" y="98"/>
                    <a:pt x="2056" y="98"/>
                  </a:cubicBezTo>
                  <a:cubicBezTo>
                    <a:pt x="2377" y="98"/>
                    <a:pt x="2681" y="335"/>
                    <a:pt x="2748" y="641"/>
                  </a:cubicBezTo>
                  <a:cubicBezTo>
                    <a:pt x="2753" y="664"/>
                    <a:pt x="2774" y="679"/>
                    <a:pt x="2796" y="679"/>
                  </a:cubicBezTo>
                  <a:cubicBezTo>
                    <a:pt x="2799" y="679"/>
                    <a:pt x="2803" y="679"/>
                    <a:pt x="2806" y="678"/>
                  </a:cubicBezTo>
                  <a:cubicBezTo>
                    <a:pt x="2832" y="672"/>
                    <a:pt x="2849" y="646"/>
                    <a:pt x="2844" y="620"/>
                  </a:cubicBezTo>
                  <a:cubicBezTo>
                    <a:pt x="2768" y="272"/>
                    <a:pt x="2420" y="0"/>
                    <a:pt x="20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8"/>
            <p:cNvSpPr/>
            <p:nvPr/>
          </p:nvSpPr>
          <p:spPr>
            <a:xfrm>
              <a:off x="4711769" y="1213155"/>
              <a:ext cx="107768" cy="30598"/>
            </a:xfrm>
            <a:custGeom>
              <a:avLst/>
              <a:gdLst/>
              <a:ahLst/>
              <a:cxnLst/>
              <a:rect l="l" t="t" r="r" b="b"/>
              <a:pathLst>
                <a:path w="2476" h="703" extrusionOk="0">
                  <a:moveTo>
                    <a:pt x="1615" y="1"/>
                  </a:moveTo>
                  <a:cubicBezTo>
                    <a:pt x="1300" y="1"/>
                    <a:pt x="996" y="187"/>
                    <a:pt x="867" y="460"/>
                  </a:cubicBezTo>
                  <a:cubicBezTo>
                    <a:pt x="770" y="358"/>
                    <a:pt x="632" y="298"/>
                    <a:pt x="490" y="298"/>
                  </a:cubicBezTo>
                  <a:cubicBezTo>
                    <a:pt x="471" y="298"/>
                    <a:pt x="452" y="299"/>
                    <a:pt x="432" y="301"/>
                  </a:cubicBezTo>
                  <a:cubicBezTo>
                    <a:pt x="245" y="323"/>
                    <a:pt x="75" y="458"/>
                    <a:pt x="10" y="636"/>
                  </a:cubicBezTo>
                  <a:cubicBezTo>
                    <a:pt x="1" y="662"/>
                    <a:pt x="14" y="691"/>
                    <a:pt x="40" y="700"/>
                  </a:cubicBezTo>
                  <a:cubicBezTo>
                    <a:pt x="45" y="701"/>
                    <a:pt x="50" y="702"/>
                    <a:pt x="56" y="702"/>
                  </a:cubicBezTo>
                  <a:lnTo>
                    <a:pt x="56" y="702"/>
                  </a:lnTo>
                  <a:cubicBezTo>
                    <a:pt x="76" y="702"/>
                    <a:pt x="95" y="690"/>
                    <a:pt x="102" y="670"/>
                  </a:cubicBezTo>
                  <a:cubicBezTo>
                    <a:pt x="154" y="526"/>
                    <a:pt x="292" y="417"/>
                    <a:pt x="444" y="399"/>
                  </a:cubicBezTo>
                  <a:cubicBezTo>
                    <a:pt x="460" y="397"/>
                    <a:pt x="476" y="396"/>
                    <a:pt x="492" y="396"/>
                  </a:cubicBezTo>
                  <a:cubicBezTo>
                    <a:pt x="630" y="396"/>
                    <a:pt x="766" y="468"/>
                    <a:pt x="841" y="584"/>
                  </a:cubicBezTo>
                  <a:cubicBezTo>
                    <a:pt x="849" y="598"/>
                    <a:pt x="864" y="606"/>
                    <a:pt x="880" y="606"/>
                  </a:cubicBezTo>
                  <a:cubicBezTo>
                    <a:pt x="883" y="606"/>
                    <a:pt x="885" y="606"/>
                    <a:pt x="888" y="606"/>
                  </a:cubicBezTo>
                  <a:cubicBezTo>
                    <a:pt x="907" y="604"/>
                    <a:pt x="923" y="591"/>
                    <a:pt x="928" y="573"/>
                  </a:cubicBezTo>
                  <a:cubicBezTo>
                    <a:pt x="1017" y="297"/>
                    <a:pt x="1305" y="98"/>
                    <a:pt x="1610" y="98"/>
                  </a:cubicBezTo>
                  <a:cubicBezTo>
                    <a:pt x="1624" y="98"/>
                    <a:pt x="1638" y="99"/>
                    <a:pt x="1652" y="99"/>
                  </a:cubicBezTo>
                  <a:cubicBezTo>
                    <a:pt x="1954" y="119"/>
                    <a:pt x="2245" y="330"/>
                    <a:pt x="2374" y="627"/>
                  </a:cubicBezTo>
                  <a:cubicBezTo>
                    <a:pt x="2383" y="645"/>
                    <a:pt x="2401" y="656"/>
                    <a:pt x="2420" y="656"/>
                  </a:cubicBezTo>
                  <a:cubicBezTo>
                    <a:pt x="2426" y="656"/>
                    <a:pt x="2433" y="655"/>
                    <a:pt x="2439" y="652"/>
                  </a:cubicBezTo>
                  <a:cubicBezTo>
                    <a:pt x="2464" y="641"/>
                    <a:pt x="2475" y="612"/>
                    <a:pt x="2464" y="588"/>
                  </a:cubicBezTo>
                  <a:cubicBezTo>
                    <a:pt x="2320" y="258"/>
                    <a:pt x="1997" y="23"/>
                    <a:pt x="1658" y="2"/>
                  </a:cubicBezTo>
                  <a:cubicBezTo>
                    <a:pt x="1644" y="1"/>
                    <a:pt x="1629" y="1"/>
                    <a:pt x="1615" y="1"/>
                  </a:cubicBezTo>
                  <a:close/>
                  <a:moveTo>
                    <a:pt x="56" y="702"/>
                  </a:moveTo>
                  <a:lnTo>
                    <a:pt x="56" y="702"/>
                  </a:lnTo>
                  <a:cubicBezTo>
                    <a:pt x="56" y="702"/>
                    <a:pt x="56" y="702"/>
                    <a:pt x="56" y="702"/>
                  </a:cubicBezTo>
                  <a:lnTo>
                    <a:pt x="57" y="702"/>
                  </a:lnTo>
                  <a:cubicBezTo>
                    <a:pt x="57" y="702"/>
                    <a:pt x="56" y="702"/>
                    <a:pt x="56" y="7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8"/>
            <p:cNvSpPr/>
            <p:nvPr/>
          </p:nvSpPr>
          <p:spPr>
            <a:xfrm>
              <a:off x="4780494" y="1174244"/>
              <a:ext cx="64243" cy="43090"/>
            </a:xfrm>
            <a:custGeom>
              <a:avLst/>
              <a:gdLst/>
              <a:ahLst/>
              <a:cxnLst/>
              <a:rect l="l" t="t" r="r" b="b"/>
              <a:pathLst>
                <a:path w="1476" h="990" extrusionOk="0">
                  <a:moveTo>
                    <a:pt x="921" y="1"/>
                  </a:moveTo>
                  <a:cubicBezTo>
                    <a:pt x="738" y="1"/>
                    <a:pt x="554" y="54"/>
                    <a:pt x="404" y="158"/>
                  </a:cubicBezTo>
                  <a:cubicBezTo>
                    <a:pt x="153" y="330"/>
                    <a:pt x="0" y="639"/>
                    <a:pt x="14" y="943"/>
                  </a:cubicBezTo>
                  <a:cubicBezTo>
                    <a:pt x="15" y="969"/>
                    <a:pt x="37" y="989"/>
                    <a:pt x="63" y="989"/>
                  </a:cubicBezTo>
                  <a:lnTo>
                    <a:pt x="65" y="989"/>
                  </a:lnTo>
                  <a:cubicBezTo>
                    <a:pt x="93" y="988"/>
                    <a:pt x="113" y="965"/>
                    <a:pt x="112" y="938"/>
                  </a:cubicBezTo>
                  <a:cubicBezTo>
                    <a:pt x="100" y="667"/>
                    <a:pt x="236" y="393"/>
                    <a:pt x="459" y="238"/>
                  </a:cubicBezTo>
                  <a:cubicBezTo>
                    <a:pt x="593" y="145"/>
                    <a:pt x="757" y="98"/>
                    <a:pt x="920" y="98"/>
                  </a:cubicBezTo>
                  <a:cubicBezTo>
                    <a:pt x="1029" y="98"/>
                    <a:pt x="1137" y="119"/>
                    <a:pt x="1237" y="162"/>
                  </a:cubicBezTo>
                  <a:cubicBezTo>
                    <a:pt x="1292" y="186"/>
                    <a:pt x="1360" y="227"/>
                    <a:pt x="1374" y="288"/>
                  </a:cubicBezTo>
                  <a:cubicBezTo>
                    <a:pt x="1379" y="311"/>
                    <a:pt x="1399" y="326"/>
                    <a:pt x="1422" y="326"/>
                  </a:cubicBezTo>
                  <a:cubicBezTo>
                    <a:pt x="1425" y="326"/>
                    <a:pt x="1429" y="326"/>
                    <a:pt x="1432" y="325"/>
                  </a:cubicBezTo>
                  <a:cubicBezTo>
                    <a:pt x="1458" y="319"/>
                    <a:pt x="1475" y="293"/>
                    <a:pt x="1469" y="267"/>
                  </a:cubicBezTo>
                  <a:cubicBezTo>
                    <a:pt x="1451" y="185"/>
                    <a:pt x="1386" y="120"/>
                    <a:pt x="1275" y="72"/>
                  </a:cubicBezTo>
                  <a:cubicBezTo>
                    <a:pt x="1164" y="24"/>
                    <a:pt x="1042" y="1"/>
                    <a:pt x="9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8"/>
            <p:cNvSpPr/>
            <p:nvPr/>
          </p:nvSpPr>
          <p:spPr>
            <a:xfrm>
              <a:off x="4579411" y="1211066"/>
              <a:ext cx="153513" cy="102850"/>
            </a:xfrm>
            <a:custGeom>
              <a:avLst/>
              <a:gdLst/>
              <a:ahLst/>
              <a:cxnLst/>
              <a:rect l="l" t="t" r="r" b="b"/>
              <a:pathLst>
                <a:path w="3527" h="2363" extrusionOk="0">
                  <a:moveTo>
                    <a:pt x="221" y="0"/>
                  </a:moveTo>
                  <a:cubicBezTo>
                    <a:pt x="144" y="0"/>
                    <a:pt x="78" y="20"/>
                    <a:pt x="27" y="57"/>
                  </a:cubicBezTo>
                  <a:cubicBezTo>
                    <a:pt x="5" y="73"/>
                    <a:pt x="0" y="104"/>
                    <a:pt x="16" y="125"/>
                  </a:cubicBezTo>
                  <a:cubicBezTo>
                    <a:pt x="26" y="139"/>
                    <a:pt x="41" y="146"/>
                    <a:pt x="56" y="146"/>
                  </a:cubicBezTo>
                  <a:cubicBezTo>
                    <a:pt x="66" y="146"/>
                    <a:pt x="76" y="143"/>
                    <a:pt x="85" y="136"/>
                  </a:cubicBezTo>
                  <a:cubicBezTo>
                    <a:pt x="124" y="108"/>
                    <a:pt x="173" y="99"/>
                    <a:pt x="220" y="99"/>
                  </a:cubicBezTo>
                  <a:cubicBezTo>
                    <a:pt x="250" y="99"/>
                    <a:pt x="279" y="102"/>
                    <a:pt x="304" y="107"/>
                  </a:cubicBezTo>
                  <a:cubicBezTo>
                    <a:pt x="491" y="143"/>
                    <a:pt x="658" y="264"/>
                    <a:pt x="740" y="422"/>
                  </a:cubicBezTo>
                  <a:cubicBezTo>
                    <a:pt x="827" y="588"/>
                    <a:pt x="817" y="798"/>
                    <a:pt x="719" y="944"/>
                  </a:cubicBezTo>
                  <a:cubicBezTo>
                    <a:pt x="708" y="960"/>
                    <a:pt x="707" y="983"/>
                    <a:pt x="719" y="998"/>
                  </a:cubicBezTo>
                  <a:cubicBezTo>
                    <a:pt x="728" y="1013"/>
                    <a:pt x="743" y="1021"/>
                    <a:pt x="759" y="1021"/>
                  </a:cubicBezTo>
                  <a:cubicBezTo>
                    <a:pt x="762" y="1021"/>
                    <a:pt x="765" y="1020"/>
                    <a:pt x="769" y="1020"/>
                  </a:cubicBezTo>
                  <a:cubicBezTo>
                    <a:pt x="808" y="1012"/>
                    <a:pt x="849" y="1008"/>
                    <a:pt x="889" y="1008"/>
                  </a:cubicBezTo>
                  <a:cubicBezTo>
                    <a:pt x="1071" y="1008"/>
                    <a:pt x="1258" y="1082"/>
                    <a:pt x="1399" y="1214"/>
                  </a:cubicBezTo>
                  <a:cubicBezTo>
                    <a:pt x="1569" y="1372"/>
                    <a:pt x="1665" y="1604"/>
                    <a:pt x="1658" y="1836"/>
                  </a:cubicBezTo>
                  <a:cubicBezTo>
                    <a:pt x="1658" y="1856"/>
                    <a:pt x="1669" y="1875"/>
                    <a:pt x="1689" y="1882"/>
                  </a:cubicBezTo>
                  <a:cubicBezTo>
                    <a:pt x="1695" y="1885"/>
                    <a:pt x="1701" y="1886"/>
                    <a:pt x="1707" y="1886"/>
                  </a:cubicBezTo>
                  <a:cubicBezTo>
                    <a:pt x="1721" y="1886"/>
                    <a:pt x="1733" y="1881"/>
                    <a:pt x="1743" y="1871"/>
                  </a:cubicBezTo>
                  <a:cubicBezTo>
                    <a:pt x="1928" y="1673"/>
                    <a:pt x="2196" y="1559"/>
                    <a:pt x="2471" y="1559"/>
                  </a:cubicBezTo>
                  <a:cubicBezTo>
                    <a:pt x="2493" y="1559"/>
                    <a:pt x="2515" y="1559"/>
                    <a:pt x="2538" y="1561"/>
                  </a:cubicBezTo>
                  <a:cubicBezTo>
                    <a:pt x="2830" y="1580"/>
                    <a:pt x="3113" y="1730"/>
                    <a:pt x="3291" y="1963"/>
                  </a:cubicBezTo>
                  <a:cubicBezTo>
                    <a:pt x="3356" y="2046"/>
                    <a:pt x="3429" y="2174"/>
                    <a:pt x="3417" y="2308"/>
                  </a:cubicBezTo>
                  <a:cubicBezTo>
                    <a:pt x="3415" y="2336"/>
                    <a:pt x="3435" y="2359"/>
                    <a:pt x="3462" y="2361"/>
                  </a:cubicBezTo>
                  <a:cubicBezTo>
                    <a:pt x="3464" y="2362"/>
                    <a:pt x="3465" y="2362"/>
                    <a:pt x="3466" y="2362"/>
                  </a:cubicBezTo>
                  <a:lnTo>
                    <a:pt x="3466" y="2361"/>
                  </a:lnTo>
                  <a:cubicBezTo>
                    <a:pt x="3491" y="2361"/>
                    <a:pt x="3513" y="2342"/>
                    <a:pt x="3515" y="2316"/>
                  </a:cubicBezTo>
                  <a:cubicBezTo>
                    <a:pt x="3526" y="2186"/>
                    <a:pt x="3477" y="2043"/>
                    <a:pt x="3369" y="1903"/>
                  </a:cubicBezTo>
                  <a:cubicBezTo>
                    <a:pt x="3173" y="1648"/>
                    <a:pt x="2865" y="1483"/>
                    <a:pt x="2544" y="1462"/>
                  </a:cubicBezTo>
                  <a:cubicBezTo>
                    <a:pt x="2520" y="1461"/>
                    <a:pt x="2496" y="1460"/>
                    <a:pt x="2472" y="1460"/>
                  </a:cubicBezTo>
                  <a:cubicBezTo>
                    <a:pt x="2208" y="1460"/>
                    <a:pt x="1950" y="1556"/>
                    <a:pt x="1753" y="1726"/>
                  </a:cubicBezTo>
                  <a:cubicBezTo>
                    <a:pt x="1732" y="1506"/>
                    <a:pt x="1629" y="1293"/>
                    <a:pt x="1467" y="1142"/>
                  </a:cubicBezTo>
                  <a:cubicBezTo>
                    <a:pt x="1305" y="992"/>
                    <a:pt x="1098" y="910"/>
                    <a:pt x="892" y="910"/>
                  </a:cubicBezTo>
                  <a:cubicBezTo>
                    <a:pt x="878" y="910"/>
                    <a:pt x="863" y="911"/>
                    <a:pt x="848" y="911"/>
                  </a:cubicBezTo>
                  <a:cubicBezTo>
                    <a:pt x="921" y="746"/>
                    <a:pt x="915" y="545"/>
                    <a:pt x="827" y="377"/>
                  </a:cubicBezTo>
                  <a:cubicBezTo>
                    <a:pt x="730" y="190"/>
                    <a:pt x="542" y="53"/>
                    <a:pt x="322" y="11"/>
                  </a:cubicBezTo>
                  <a:cubicBezTo>
                    <a:pt x="287" y="4"/>
                    <a:pt x="253"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8"/>
            <p:cNvSpPr/>
            <p:nvPr/>
          </p:nvSpPr>
          <p:spPr>
            <a:xfrm>
              <a:off x="4602827" y="1202753"/>
              <a:ext cx="61153" cy="36430"/>
            </a:xfrm>
            <a:custGeom>
              <a:avLst/>
              <a:gdLst/>
              <a:ahLst/>
              <a:cxnLst/>
              <a:rect l="l" t="t" r="r" b="b"/>
              <a:pathLst>
                <a:path w="1405" h="837" extrusionOk="0">
                  <a:moveTo>
                    <a:pt x="617" y="0"/>
                  </a:moveTo>
                  <a:cubicBezTo>
                    <a:pt x="373" y="0"/>
                    <a:pt x="129" y="138"/>
                    <a:pt x="13" y="355"/>
                  </a:cubicBezTo>
                  <a:cubicBezTo>
                    <a:pt x="0" y="380"/>
                    <a:pt x="10" y="410"/>
                    <a:pt x="33" y="422"/>
                  </a:cubicBezTo>
                  <a:cubicBezTo>
                    <a:pt x="41" y="426"/>
                    <a:pt x="48" y="427"/>
                    <a:pt x="56" y="427"/>
                  </a:cubicBezTo>
                  <a:cubicBezTo>
                    <a:pt x="74" y="427"/>
                    <a:pt x="91" y="418"/>
                    <a:pt x="100" y="401"/>
                  </a:cubicBezTo>
                  <a:cubicBezTo>
                    <a:pt x="199" y="215"/>
                    <a:pt x="406" y="98"/>
                    <a:pt x="614" y="98"/>
                  </a:cubicBezTo>
                  <a:cubicBezTo>
                    <a:pt x="655" y="98"/>
                    <a:pt x="696" y="102"/>
                    <a:pt x="736" y="111"/>
                  </a:cubicBezTo>
                  <a:cubicBezTo>
                    <a:pt x="916" y="154"/>
                    <a:pt x="1052" y="278"/>
                    <a:pt x="1135" y="375"/>
                  </a:cubicBezTo>
                  <a:cubicBezTo>
                    <a:pt x="1203" y="454"/>
                    <a:pt x="1311" y="613"/>
                    <a:pt x="1278" y="778"/>
                  </a:cubicBezTo>
                  <a:cubicBezTo>
                    <a:pt x="1273" y="804"/>
                    <a:pt x="1290" y="830"/>
                    <a:pt x="1316" y="835"/>
                  </a:cubicBezTo>
                  <a:cubicBezTo>
                    <a:pt x="1319" y="836"/>
                    <a:pt x="1323" y="836"/>
                    <a:pt x="1326" y="836"/>
                  </a:cubicBezTo>
                  <a:cubicBezTo>
                    <a:pt x="1349" y="836"/>
                    <a:pt x="1369" y="820"/>
                    <a:pt x="1373" y="797"/>
                  </a:cubicBezTo>
                  <a:cubicBezTo>
                    <a:pt x="1404" y="645"/>
                    <a:pt x="1346" y="472"/>
                    <a:pt x="1209" y="311"/>
                  </a:cubicBezTo>
                  <a:cubicBezTo>
                    <a:pt x="1118" y="203"/>
                    <a:pt x="965" y="64"/>
                    <a:pt x="757" y="16"/>
                  </a:cubicBezTo>
                  <a:cubicBezTo>
                    <a:pt x="711" y="5"/>
                    <a:pt x="664" y="0"/>
                    <a:pt x="6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8"/>
            <p:cNvSpPr/>
            <p:nvPr/>
          </p:nvSpPr>
          <p:spPr>
            <a:xfrm>
              <a:off x="4630291" y="1360268"/>
              <a:ext cx="99368" cy="50533"/>
            </a:xfrm>
            <a:custGeom>
              <a:avLst/>
              <a:gdLst/>
              <a:ahLst/>
              <a:cxnLst/>
              <a:rect l="l" t="t" r="r" b="b"/>
              <a:pathLst>
                <a:path w="2283" h="1161" extrusionOk="0">
                  <a:moveTo>
                    <a:pt x="1159" y="0"/>
                  </a:moveTo>
                  <a:cubicBezTo>
                    <a:pt x="1000" y="0"/>
                    <a:pt x="845" y="28"/>
                    <a:pt x="704" y="84"/>
                  </a:cubicBezTo>
                  <a:cubicBezTo>
                    <a:pt x="280" y="253"/>
                    <a:pt x="1" y="708"/>
                    <a:pt x="69" y="1119"/>
                  </a:cubicBezTo>
                  <a:cubicBezTo>
                    <a:pt x="73" y="1143"/>
                    <a:pt x="93" y="1160"/>
                    <a:pt x="116" y="1160"/>
                  </a:cubicBezTo>
                  <a:cubicBezTo>
                    <a:pt x="120" y="1160"/>
                    <a:pt x="123" y="1160"/>
                    <a:pt x="125" y="1159"/>
                  </a:cubicBezTo>
                  <a:cubicBezTo>
                    <a:pt x="151" y="1155"/>
                    <a:pt x="169" y="1130"/>
                    <a:pt x="165" y="1103"/>
                  </a:cubicBezTo>
                  <a:cubicBezTo>
                    <a:pt x="105" y="736"/>
                    <a:pt x="357" y="328"/>
                    <a:pt x="740" y="176"/>
                  </a:cubicBezTo>
                  <a:cubicBezTo>
                    <a:pt x="871" y="123"/>
                    <a:pt x="1013" y="98"/>
                    <a:pt x="1160" y="98"/>
                  </a:cubicBezTo>
                  <a:cubicBezTo>
                    <a:pt x="1403" y="98"/>
                    <a:pt x="1659" y="167"/>
                    <a:pt x="1895" y="303"/>
                  </a:cubicBezTo>
                  <a:cubicBezTo>
                    <a:pt x="2048" y="390"/>
                    <a:pt x="2138" y="479"/>
                    <a:pt x="2181" y="582"/>
                  </a:cubicBezTo>
                  <a:cubicBezTo>
                    <a:pt x="2189" y="600"/>
                    <a:pt x="2207" y="612"/>
                    <a:pt x="2227" y="612"/>
                  </a:cubicBezTo>
                  <a:cubicBezTo>
                    <a:pt x="2233" y="612"/>
                    <a:pt x="2239" y="611"/>
                    <a:pt x="2245" y="609"/>
                  </a:cubicBezTo>
                  <a:cubicBezTo>
                    <a:pt x="2269" y="598"/>
                    <a:pt x="2282" y="569"/>
                    <a:pt x="2272" y="544"/>
                  </a:cubicBezTo>
                  <a:cubicBezTo>
                    <a:pt x="2220" y="420"/>
                    <a:pt x="2116" y="317"/>
                    <a:pt x="1944" y="218"/>
                  </a:cubicBezTo>
                  <a:cubicBezTo>
                    <a:pt x="1693" y="74"/>
                    <a:pt x="1420" y="0"/>
                    <a:pt x="11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8"/>
            <p:cNvSpPr/>
            <p:nvPr/>
          </p:nvSpPr>
          <p:spPr>
            <a:xfrm>
              <a:off x="4717949" y="1336895"/>
              <a:ext cx="127876" cy="77300"/>
            </a:xfrm>
            <a:custGeom>
              <a:avLst/>
              <a:gdLst/>
              <a:ahLst/>
              <a:cxnLst/>
              <a:rect l="l" t="t" r="r" b="b"/>
              <a:pathLst>
                <a:path w="2938" h="1776" extrusionOk="0">
                  <a:moveTo>
                    <a:pt x="2078" y="0"/>
                  </a:moveTo>
                  <a:cubicBezTo>
                    <a:pt x="1840" y="0"/>
                    <a:pt x="1601" y="95"/>
                    <a:pt x="1437" y="267"/>
                  </a:cubicBezTo>
                  <a:cubicBezTo>
                    <a:pt x="1382" y="324"/>
                    <a:pt x="1339" y="385"/>
                    <a:pt x="1309" y="448"/>
                  </a:cubicBezTo>
                  <a:cubicBezTo>
                    <a:pt x="1270" y="533"/>
                    <a:pt x="1249" y="631"/>
                    <a:pt x="1245" y="753"/>
                  </a:cubicBezTo>
                  <a:cubicBezTo>
                    <a:pt x="1153" y="729"/>
                    <a:pt x="1059" y="717"/>
                    <a:pt x="966" y="717"/>
                  </a:cubicBezTo>
                  <a:cubicBezTo>
                    <a:pt x="758" y="717"/>
                    <a:pt x="557" y="777"/>
                    <a:pt x="400" y="890"/>
                  </a:cubicBezTo>
                  <a:cubicBezTo>
                    <a:pt x="127" y="1087"/>
                    <a:pt x="1" y="1445"/>
                    <a:pt x="98" y="1742"/>
                  </a:cubicBezTo>
                  <a:cubicBezTo>
                    <a:pt x="105" y="1762"/>
                    <a:pt x="124" y="1776"/>
                    <a:pt x="145" y="1776"/>
                  </a:cubicBezTo>
                  <a:cubicBezTo>
                    <a:pt x="150" y="1776"/>
                    <a:pt x="155" y="1775"/>
                    <a:pt x="160" y="1773"/>
                  </a:cubicBezTo>
                  <a:cubicBezTo>
                    <a:pt x="185" y="1764"/>
                    <a:pt x="200" y="1737"/>
                    <a:pt x="192" y="1711"/>
                  </a:cubicBezTo>
                  <a:cubicBezTo>
                    <a:pt x="107" y="1453"/>
                    <a:pt x="218" y="1141"/>
                    <a:pt x="457" y="969"/>
                  </a:cubicBezTo>
                  <a:cubicBezTo>
                    <a:pt x="598" y="868"/>
                    <a:pt x="779" y="815"/>
                    <a:pt x="967" y="815"/>
                  </a:cubicBezTo>
                  <a:cubicBezTo>
                    <a:pt x="1070" y="815"/>
                    <a:pt x="1176" y="831"/>
                    <a:pt x="1278" y="864"/>
                  </a:cubicBezTo>
                  <a:cubicBezTo>
                    <a:pt x="1283" y="866"/>
                    <a:pt x="1288" y="866"/>
                    <a:pt x="1293" y="866"/>
                  </a:cubicBezTo>
                  <a:cubicBezTo>
                    <a:pt x="1304" y="866"/>
                    <a:pt x="1314" y="863"/>
                    <a:pt x="1323" y="857"/>
                  </a:cubicBezTo>
                  <a:cubicBezTo>
                    <a:pt x="1336" y="847"/>
                    <a:pt x="1342" y="832"/>
                    <a:pt x="1342" y="817"/>
                  </a:cubicBezTo>
                  <a:cubicBezTo>
                    <a:pt x="1341" y="679"/>
                    <a:pt x="1358" y="575"/>
                    <a:pt x="1398" y="490"/>
                  </a:cubicBezTo>
                  <a:cubicBezTo>
                    <a:pt x="1424" y="437"/>
                    <a:pt x="1460" y="384"/>
                    <a:pt x="1508" y="334"/>
                  </a:cubicBezTo>
                  <a:cubicBezTo>
                    <a:pt x="1653" y="182"/>
                    <a:pt x="1865" y="98"/>
                    <a:pt x="2075" y="98"/>
                  </a:cubicBezTo>
                  <a:cubicBezTo>
                    <a:pt x="2163" y="98"/>
                    <a:pt x="2251" y="112"/>
                    <a:pt x="2333" y="143"/>
                  </a:cubicBezTo>
                  <a:cubicBezTo>
                    <a:pt x="2613" y="246"/>
                    <a:pt x="2821" y="525"/>
                    <a:pt x="2838" y="822"/>
                  </a:cubicBezTo>
                  <a:cubicBezTo>
                    <a:pt x="2840" y="849"/>
                    <a:pt x="2859" y="869"/>
                    <a:pt x="2888" y="869"/>
                  </a:cubicBezTo>
                  <a:cubicBezTo>
                    <a:pt x="2889" y="869"/>
                    <a:pt x="2889" y="869"/>
                    <a:pt x="2890" y="869"/>
                  </a:cubicBezTo>
                  <a:cubicBezTo>
                    <a:pt x="2918" y="866"/>
                    <a:pt x="2938" y="843"/>
                    <a:pt x="2937" y="817"/>
                  </a:cubicBezTo>
                  <a:cubicBezTo>
                    <a:pt x="2917" y="481"/>
                    <a:pt x="2682" y="166"/>
                    <a:pt x="2367" y="50"/>
                  </a:cubicBezTo>
                  <a:cubicBezTo>
                    <a:pt x="2275" y="17"/>
                    <a:pt x="2176" y="0"/>
                    <a:pt x="20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8"/>
            <p:cNvSpPr/>
            <p:nvPr/>
          </p:nvSpPr>
          <p:spPr>
            <a:xfrm>
              <a:off x="4492493" y="1407883"/>
              <a:ext cx="96451" cy="83873"/>
            </a:xfrm>
            <a:custGeom>
              <a:avLst/>
              <a:gdLst/>
              <a:ahLst/>
              <a:cxnLst/>
              <a:rect l="l" t="t" r="r" b="b"/>
              <a:pathLst>
                <a:path w="2216" h="1927" extrusionOk="0">
                  <a:moveTo>
                    <a:pt x="741" y="0"/>
                  </a:moveTo>
                  <a:cubicBezTo>
                    <a:pt x="483" y="0"/>
                    <a:pt x="229" y="74"/>
                    <a:pt x="27" y="223"/>
                  </a:cubicBezTo>
                  <a:cubicBezTo>
                    <a:pt x="5" y="240"/>
                    <a:pt x="0" y="271"/>
                    <a:pt x="16" y="292"/>
                  </a:cubicBezTo>
                  <a:cubicBezTo>
                    <a:pt x="26" y="306"/>
                    <a:pt x="41" y="312"/>
                    <a:pt x="56" y="312"/>
                  </a:cubicBezTo>
                  <a:cubicBezTo>
                    <a:pt x="66" y="312"/>
                    <a:pt x="76" y="309"/>
                    <a:pt x="85" y="303"/>
                  </a:cubicBezTo>
                  <a:cubicBezTo>
                    <a:pt x="272" y="165"/>
                    <a:pt x="505" y="98"/>
                    <a:pt x="742" y="98"/>
                  </a:cubicBezTo>
                  <a:cubicBezTo>
                    <a:pt x="1033" y="98"/>
                    <a:pt x="1330" y="199"/>
                    <a:pt x="1556" y="397"/>
                  </a:cubicBezTo>
                  <a:cubicBezTo>
                    <a:pt x="1945" y="739"/>
                    <a:pt x="2112" y="1328"/>
                    <a:pt x="1971" y="1865"/>
                  </a:cubicBezTo>
                  <a:cubicBezTo>
                    <a:pt x="1963" y="1891"/>
                    <a:pt x="1979" y="1918"/>
                    <a:pt x="2006" y="1925"/>
                  </a:cubicBezTo>
                  <a:cubicBezTo>
                    <a:pt x="2009" y="1926"/>
                    <a:pt x="2013" y="1926"/>
                    <a:pt x="2018" y="1926"/>
                  </a:cubicBezTo>
                  <a:cubicBezTo>
                    <a:pt x="2040" y="1926"/>
                    <a:pt x="2060" y="1913"/>
                    <a:pt x="2065" y="1890"/>
                  </a:cubicBezTo>
                  <a:cubicBezTo>
                    <a:pt x="2216" y="1318"/>
                    <a:pt x="2038" y="689"/>
                    <a:pt x="1621" y="323"/>
                  </a:cubicBezTo>
                  <a:cubicBezTo>
                    <a:pt x="1377" y="110"/>
                    <a:pt x="1056" y="0"/>
                    <a:pt x="7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8"/>
            <p:cNvSpPr/>
            <p:nvPr/>
          </p:nvSpPr>
          <p:spPr>
            <a:xfrm>
              <a:off x="4485181" y="1350344"/>
              <a:ext cx="62154" cy="61936"/>
            </a:xfrm>
            <a:custGeom>
              <a:avLst/>
              <a:gdLst/>
              <a:ahLst/>
              <a:cxnLst/>
              <a:rect l="l" t="t" r="r" b="b"/>
              <a:pathLst>
                <a:path w="1428" h="1423" extrusionOk="0">
                  <a:moveTo>
                    <a:pt x="567" y="0"/>
                  </a:moveTo>
                  <a:cubicBezTo>
                    <a:pt x="378" y="0"/>
                    <a:pt x="185" y="64"/>
                    <a:pt x="27" y="181"/>
                  </a:cubicBezTo>
                  <a:cubicBezTo>
                    <a:pt x="5" y="197"/>
                    <a:pt x="1" y="227"/>
                    <a:pt x="17" y="250"/>
                  </a:cubicBezTo>
                  <a:cubicBezTo>
                    <a:pt x="26" y="263"/>
                    <a:pt x="41" y="270"/>
                    <a:pt x="56" y="270"/>
                  </a:cubicBezTo>
                  <a:cubicBezTo>
                    <a:pt x="66" y="270"/>
                    <a:pt x="76" y="267"/>
                    <a:pt x="84" y="260"/>
                  </a:cubicBezTo>
                  <a:cubicBezTo>
                    <a:pt x="227" y="156"/>
                    <a:pt x="400" y="99"/>
                    <a:pt x="569" y="99"/>
                  </a:cubicBezTo>
                  <a:cubicBezTo>
                    <a:pt x="593" y="99"/>
                    <a:pt x="617" y="100"/>
                    <a:pt x="642" y="102"/>
                  </a:cubicBezTo>
                  <a:cubicBezTo>
                    <a:pt x="840" y="122"/>
                    <a:pt x="1026" y="227"/>
                    <a:pt x="1138" y="382"/>
                  </a:cubicBezTo>
                  <a:cubicBezTo>
                    <a:pt x="1346" y="671"/>
                    <a:pt x="1271" y="1086"/>
                    <a:pt x="1088" y="1345"/>
                  </a:cubicBezTo>
                  <a:cubicBezTo>
                    <a:pt x="1072" y="1367"/>
                    <a:pt x="1078" y="1398"/>
                    <a:pt x="1100" y="1414"/>
                  </a:cubicBezTo>
                  <a:cubicBezTo>
                    <a:pt x="1110" y="1419"/>
                    <a:pt x="1119" y="1422"/>
                    <a:pt x="1129" y="1422"/>
                  </a:cubicBezTo>
                  <a:cubicBezTo>
                    <a:pt x="1143" y="1422"/>
                    <a:pt x="1159" y="1415"/>
                    <a:pt x="1169" y="1401"/>
                  </a:cubicBezTo>
                  <a:cubicBezTo>
                    <a:pt x="1408" y="1059"/>
                    <a:pt x="1428" y="618"/>
                    <a:pt x="1218" y="325"/>
                  </a:cubicBezTo>
                  <a:cubicBezTo>
                    <a:pt x="1089" y="148"/>
                    <a:pt x="878" y="28"/>
                    <a:pt x="652" y="5"/>
                  </a:cubicBezTo>
                  <a:cubicBezTo>
                    <a:pt x="624" y="2"/>
                    <a:pt x="596" y="0"/>
                    <a:pt x="5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p:nvPr/>
          </p:nvSpPr>
          <p:spPr>
            <a:xfrm>
              <a:off x="4579368" y="1465379"/>
              <a:ext cx="171663" cy="85265"/>
            </a:xfrm>
            <a:custGeom>
              <a:avLst/>
              <a:gdLst/>
              <a:ahLst/>
              <a:cxnLst/>
              <a:rect l="l" t="t" r="r" b="b"/>
              <a:pathLst>
                <a:path w="3944" h="1959" extrusionOk="0">
                  <a:moveTo>
                    <a:pt x="517" y="1"/>
                  </a:moveTo>
                  <a:cubicBezTo>
                    <a:pt x="324" y="1"/>
                    <a:pt x="144" y="71"/>
                    <a:pt x="19" y="193"/>
                  </a:cubicBezTo>
                  <a:cubicBezTo>
                    <a:pt x="0" y="212"/>
                    <a:pt x="0" y="243"/>
                    <a:pt x="19" y="263"/>
                  </a:cubicBezTo>
                  <a:cubicBezTo>
                    <a:pt x="29" y="272"/>
                    <a:pt x="41" y="277"/>
                    <a:pt x="54" y="277"/>
                  </a:cubicBezTo>
                  <a:cubicBezTo>
                    <a:pt x="66" y="277"/>
                    <a:pt x="79" y="272"/>
                    <a:pt x="88" y="263"/>
                  </a:cubicBezTo>
                  <a:cubicBezTo>
                    <a:pt x="194" y="158"/>
                    <a:pt x="349" y="98"/>
                    <a:pt x="517" y="98"/>
                  </a:cubicBezTo>
                  <a:lnTo>
                    <a:pt x="524" y="98"/>
                  </a:lnTo>
                  <a:cubicBezTo>
                    <a:pt x="673" y="100"/>
                    <a:pt x="834" y="148"/>
                    <a:pt x="990" y="238"/>
                  </a:cubicBezTo>
                  <a:cubicBezTo>
                    <a:pt x="1090" y="296"/>
                    <a:pt x="1324" y="454"/>
                    <a:pt x="1331" y="682"/>
                  </a:cubicBezTo>
                  <a:cubicBezTo>
                    <a:pt x="1332" y="703"/>
                    <a:pt x="1346" y="721"/>
                    <a:pt x="1366" y="726"/>
                  </a:cubicBezTo>
                  <a:cubicBezTo>
                    <a:pt x="1371" y="728"/>
                    <a:pt x="1376" y="729"/>
                    <a:pt x="1381" y="729"/>
                  </a:cubicBezTo>
                  <a:cubicBezTo>
                    <a:pt x="1396" y="729"/>
                    <a:pt x="1411" y="722"/>
                    <a:pt x="1420" y="709"/>
                  </a:cubicBezTo>
                  <a:cubicBezTo>
                    <a:pt x="1613" y="456"/>
                    <a:pt x="1960" y="306"/>
                    <a:pt x="2345" y="306"/>
                  </a:cubicBezTo>
                  <a:cubicBezTo>
                    <a:pt x="2383" y="306"/>
                    <a:pt x="2423" y="307"/>
                    <a:pt x="2462" y="310"/>
                  </a:cubicBezTo>
                  <a:cubicBezTo>
                    <a:pt x="2872" y="341"/>
                    <a:pt x="3245" y="523"/>
                    <a:pt x="3488" y="808"/>
                  </a:cubicBezTo>
                  <a:cubicBezTo>
                    <a:pt x="3746" y="1114"/>
                    <a:pt x="3839" y="1539"/>
                    <a:pt x="3725" y="1894"/>
                  </a:cubicBezTo>
                  <a:cubicBezTo>
                    <a:pt x="3716" y="1919"/>
                    <a:pt x="3730" y="1948"/>
                    <a:pt x="3757" y="1955"/>
                  </a:cubicBezTo>
                  <a:cubicBezTo>
                    <a:pt x="3761" y="1957"/>
                    <a:pt x="3766" y="1958"/>
                    <a:pt x="3772" y="1958"/>
                  </a:cubicBezTo>
                  <a:cubicBezTo>
                    <a:pt x="3793" y="1958"/>
                    <a:pt x="3812" y="1945"/>
                    <a:pt x="3818" y="1924"/>
                  </a:cubicBezTo>
                  <a:cubicBezTo>
                    <a:pt x="3943" y="1538"/>
                    <a:pt x="3843" y="1076"/>
                    <a:pt x="3562" y="746"/>
                  </a:cubicBezTo>
                  <a:cubicBezTo>
                    <a:pt x="3304" y="440"/>
                    <a:pt x="2906" y="246"/>
                    <a:pt x="2470" y="212"/>
                  </a:cubicBezTo>
                  <a:cubicBezTo>
                    <a:pt x="2429" y="209"/>
                    <a:pt x="2389" y="207"/>
                    <a:pt x="2348" y="207"/>
                  </a:cubicBezTo>
                  <a:cubicBezTo>
                    <a:pt x="1975" y="207"/>
                    <a:pt x="1631" y="339"/>
                    <a:pt x="1412" y="568"/>
                  </a:cubicBezTo>
                  <a:cubicBezTo>
                    <a:pt x="1366" y="413"/>
                    <a:pt x="1234" y="266"/>
                    <a:pt x="1039" y="153"/>
                  </a:cubicBezTo>
                  <a:cubicBezTo>
                    <a:pt x="866" y="54"/>
                    <a:pt x="693" y="2"/>
                    <a:pt x="5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63B9A3E-3519-B113-F154-9D38A12C202F}"/>
              </a:ext>
            </a:extLst>
          </p:cNvPr>
          <p:cNvSpPr>
            <a:spLocks noGrp="1"/>
          </p:cNvSpPr>
          <p:nvPr>
            <p:ph type="subTitle" idx="1"/>
          </p:nvPr>
        </p:nvSpPr>
        <p:spPr>
          <a:xfrm>
            <a:off x="736576" y="3582715"/>
            <a:ext cx="2028926" cy="927574"/>
          </a:xfrm>
        </p:spPr>
        <p:txBody>
          <a:bodyPr/>
          <a:lstStyle/>
          <a:p>
            <a:r>
              <a:rPr lang="en-US" sz="1300" dirty="0"/>
              <a:t>Nikhila Baby</a:t>
            </a:r>
          </a:p>
          <a:p>
            <a:r>
              <a:rPr lang="en-US" sz="1300" dirty="0"/>
              <a:t>S3 MCA</a:t>
            </a:r>
          </a:p>
          <a:p>
            <a:r>
              <a:rPr lang="en-US" sz="1300" dirty="0"/>
              <a:t>MAC23MCA-2044</a:t>
            </a:r>
            <a:endParaRPr lang="en-IN" sz="1300" dirty="0"/>
          </a:p>
        </p:txBody>
      </p:sp>
      <p:sp>
        <p:nvSpPr>
          <p:cNvPr id="4" name="Rectangle 3">
            <a:extLst>
              <a:ext uri="{FF2B5EF4-FFF2-40B4-BE49-F238E27FC236}">
                <a16:creationId xmlns:a16="http://schemas.microsoft.com/office/drawing/2014/main" id="{5952F757-6977-C92E-B175-50ED74058E99}"/>
              </a:ext>
            </a:extLst>
          </p:cNvPr>
          <p:cNvSpPr/>
          <p:nvPr/>
        </p:nvSpPr>
        <p:spPr>
          <a:xfrm>
            <a:off x="683414" y="3633137"/>
            <a:ext cx="106325" cy="737500"/>
          </a:xfrm>
          <a:prstGeom prst="rect">
            <a:avLst/>
          </a:prstGeom>
          <a:solidFill>
            <a:srgbClr val="8CBBF7"/>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66E25588-343F-69E3-ADD4-07B5AE93CAD6}"/>
              </a:ext>
            </a:extLst>
          </p:cNvPr>
          <p:cNvSpPr/>
          <p:nvPr/>
        </p:nvSpPr>
        <p:spPr>
          <a:xfrm>
            <a:off x="4322429" y="3633137"/>
            <a:ext cx="106325" cy="737500"/>
          </a:xfrm>
          <a:prstGeom prst="rect">
            <a:avLst/>
          </a:prstGeom>
          <a:solidFill>
            <a:srgbClr val="8CBBF7"/>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Subtitle 2">
            <a:extLst>
              <a:ext uri="{FF2B5EF4-FFF2-40B4-BE49-F238E27FC236}">
                <a16:creationId xmlns:a16="http://schemas.microsoft.com/office/drawing/2014/main" id="{C14A2F42-0FFA-CE24-ADAF-251BCAAACF1A}"/>
              </a:ext>
            </a:extLst>
          </p:cNvPr>
          <p:cNvSpPr txBox="1">
            <a:spLocks/>
          </p:cNvSpPr>
          <p:nvPr/>
        </p:nvSpPr>
        <p:spPr>
          <a:xfrm>
            <a:off x="4368685" y="3604220"/>
            <a:ext cx="2303176" cy="927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6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800"/>
              <a:buFont typeface="Open Sans"/>
              <a:buNone/>
              <a:defRPr sz="1800" b="0" i="0" u="none" strike="noStrike" cap="none">
                <a:solidFill>
                  <a:schemeClr val="dk1"/>
                </a:solidFill>
                <a:latin typeface="Open Sans"/>
                <a:ea typeface="Open Sans"/>
                <a:cs typeface="Open Sans"/>
                <a:sym typeface="Open Sans"/>
              </a:defRPr>
            </a:lvl9pPr>
          </a:lstStyle>
          <a:p>
            <a:r>
              <a:rPr lang="en-US" sz="1300" dirty="0"/>
              <a:t>Prof. Nisha Markose</a:t>
            </a:r>
          </a:p>
          <a:p>
            <a:r>
              <a:rPr lang="en-US" sz="1300" dirty="0"/>
              <a:t>Associate Professor</a:t>
            </a:r>
          </a:p>
          <a:p>
            <a:r>
              <a:rPr lang="en-US" sz="1300" dirty="0"/>
              <a:t>MCA Dept, MACE</a:t>
            </a:r>
            <a:endParaRPr lang="en-IN" sz="13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60" name="Google Shape;460;p33"/>
          <p:cNvSpPr/>
          <p:nvPr/>
        </p:nvSpPr>
        <p:spPr>
          <a:xfrm>
            <a:off x="742584" y="621995"/>
            <a:ext cx="468843" cy="473495"/>
          </a:xfrm>
          <a:prstGeom prst="rect">
            <a:avLst/>
          </a:prstGeom>
          <a:solidFill>
            <a:schemeClr val="accent4"/>
          </a:solidFill>
          <a:ln>
            <a:noFill/>
          </a:ln>
          <a:effectLst>
            <a:outerShdw dist="57150"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solidFill>
                  <a:srgbClr val="193253"/>
                </a:solidFill>
              </a:rPr>
              <a:t>2</a:t>
            </a:r>
            <a:endParaRPr sz="3000" dirty="0">
              <a:solidFill>
                <a:srgbClr val="193253"/>
              </a:solidFill>
            </a:endParaRPr>
          </a:p>
        </p:txBody>
      </p:sp>
      <p:sp>
        <p:nvSpPr>
          <p:cNvPr id="462" name="Google Shape;462;p33"/>
          <p:cNvSpPr txBox="1">
            <a:spLocks noGrp="1"/>
          </p:cNvSpPr>
          <p:nvPr>
            <p:ph type="title"/>
          </p:nvPr>
        </p:nvSpPr>
        <p:spPr>
          <a:xfrm>
            <a:off x="1376112" y="462619"/>
            <a:ext cx="7100852" cy="97057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200" dirty="0"/>
              <a:t>Detecting thyroid disease using optimized machine learning model based on differential evolution</a:t>
            </a:r>
            <a:endParaRPr sz="2200" dirty="0"/>
          </a:p>
        </p:txBody>
      </p:sp>
      <p:sp>
        <p:nvSpPr>
          <p:cNvPr id="464" name="Google Shape;464;p33"/>
          <p:cNvSpPr txBox="1">
            <a:spLocks noGrp="1"/>
          </p:cNvSpPr>
          <p:nvPr>
            <p:ph type="subTitle" idx="2"/>
          </p:nvPr>
        </p:nvSpPr>
        <p:spPr>
          <a:xfrm>
            <a:off x="1424624" y="1536969"/>
            <a:ext cx="6868781" cy="2941936"/>
          </a:xfrm>
          <a:prstGeom prst="rect">
            <a:avLst/>
          </a:prstGeom>
        </p:spPr>
        <p:txBody>
          <a:bodyPr spcFirstLastPara="1" wrap="square" lIns="91425" tIns="91425" rIns="91425" bIns="91425" anchor="t" anchorCtr="0">
            <a:noAutofit/>
          </a:bodyPr>
          <a:lstStyle/>
          <a:p>
            <a:pPr marL="0" indent="0" algn="just">
              <a:lnSpc>
                <a:spcPct val="150000"/>
              </a:lnSpc>
              <a:buSzPct val="100000"/>
            </a:pPr>
            <a:r>
              <a:rPr lang="en-US" sz="1500" dirty="0"/>
              <a:t>Conditional Generative Adversarial Networks (CGANs) are employed for data augmentation to handle class imbalance effectively.</a:t>
            </a:r>
          </a:p>
          <a:p>
            <a:pPr marL="0" indent="0" algn="just">
              <a:lnSpc>
                <a:spcPct val="150000"/>
              </a:lnSpc>
              <a:buSzPct val="100000"/>
            </a:pPr>
            <a:endParaRPr lang="en-US" sz="1500" dirty="0"/>
          </a:p>
          <a:p>
            <a:pPr marL="0" indent="0" algn="just">
              <a:lnSpc>
                <a:spcPct val="150000"/>
              </a:lnSpc>
              <a:buSzPct val="100000"/>
            </a:pPr>
            <a:r>
              <a:rPr lang="en-US" sz="1500" dirty="0"/>
              <a:t>Hyperparameter optimization is performed using Differential Evolution (DE) algorithm. This algorithm helps to find the best hyperparameter settings for the machine learning models.</a:t>
            </a:r>
          </a:p>
          <a:p>
            <a:pPr marL="0" lvl="0" indent="0" algn="just" rtl="0">
              <a:lnSpc>
                <a:spcPct val="150000"/>
              </a:lnSpc>
              <a:spcBef>
                <a:spcPts val="0"/>
              </a:spcBef>
              <a:spcAft>
                <a:spcPts val="0"/>
              </a:spcAft>
              <a:buSzPct val="100000"/>
            </a:pPr>
            <a:endParaRPr lang="en-US" sz="1500" dirty="0"/>
          </a:p>
          <a:p>
            <a:pPr marL="0" lvl="0" indent="0" algn="just" rtl="0">
              <a:lnSpc>
                <a:spcPct val="150000"/>
              </a:lnSpc>
              <a:spcBef>
                <a:spcPts val="0"/>
              </a:spcBef>
              <a:spcAft>
                <a:spcPts val="0"/>
              </a:spcAft>
              <a:buSzPct val="100000"/>
            </a:pPr>
            <a:r>
              <a:rPr lang="en-US" sz="1500" dirty="0"/>
              <a:t>Machine learning models are trained on the augmented data.</a:t>
            </a:r>
            <a:endParaRPr sz="1500" dirty="0"/>
          </a:p>
        </p:txBody>
      </p:sp>
      <p:grpSp>
        <p:nvGrpSpPr>
          <p:cNvPr id="529" name="Google Shape;529;p33"/>
          <p:cNvGrpSpPr/>
          <p:nvPr/>
        </p:nvGrpSpPr>
        <p:grpSpPr>
          <a:xfrm>
            <a:off x="8172283" y="3710305"/>
            <a:ext cx="613980" cy="898195"/>
            <a:chOff x="6995008" y="3710305"/>
            <a:chExt cx="613980" cy="898195"/>
          </a:xfrm>
        </p:grpSpPr>
        <p:grpSp>
          <p:nvGrpSpPr>
            <p:cNvPr id="530" name="Google Shape;530;p33"/>
            <p:cNvGrpSpPr/>
            <p:nvPr/>
          </p:nvGrpSpPr>
          <p:grpSpPr>
            <a:xfrm rot="7465359" flipH="1">
              <a:off x="7141256" y="3729005"/>
              <a:ext cx="321483" cy="524007"/>
              <a:chOff x="8651472" y="792816"/>
              <a:chExt cx="321479" cy="524000"/>
            </a:xfrm>
          </p:grpSpPr>
          <p:sp>
            <p:nvSpPr>
              <p:cNvPr id="531" name="Google Shape;531;p33"/>
              <p:cNvSpPr/>
              <p:nvPr/>
            </p:nvSpPr>
            <p:spPr>
              <a:xfrm>
                <a:off x="8651472" y="792816"/>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3"/>
              <p:cNvSpPr/>
              <p:nvPr/>
            </p:nvSpPr>
            <p:spPr>
              <a:xfrm>
                <a:off x="8894258" y="1238123"/>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 name="Google Shape;533;p33"/>
            <p:cNvSpPr/>
            <p:nvPr/>
          </p:nvSpPr>
          <p:spPr>
            <a:xfrm rot="7465303" flipH="1">
              <a:off x="7164138" y="4389676"/>
              <a:ext cx="191919" cy="178458"/>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 name="Google Shape;534;p33"/>
          <p:cNvSpPr/>
          <p:nvPr/>
        </p:nvSpPr>
        <p:spPr>
          <a:xfrm rot="7465325" flipH="1">
            <a:off x="8146827" y="4002374"/>
            <a:ext cx="124182" cy="119742"/>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Arrow: Right 9">
            <a:extLst>
              <a:ext uri="{FF2B5EF4-FFF2-40B4-BE49-F238E27FC236}">
                <a16:creationId xmlns:a16="http://schemas.microsoft.com/office/drawing/2014/main" id="{D63A2B33-0BB2-660B-90EE-A4427EAEB1C1}"/>
              </a:ext>
            </a:extLst>
          </p:cNvPr>
          <p:cNvSpPr/>
          <p:nvPr/>
        </p:nvSpPr>
        <p:spPr>
          <a:xfrm>
            <a:off x="978195" y="1768067"/>
            <a:ext cx="313488" cy="99238"/>
          </a:xfrm>
          <a:prstGeom prst="rightArrow">
            <a:avLst/>
          </a:prstGeom>
          <a:solidFill>
            <a:srgbClr val="1932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42C7C708-C19A-7EF8-9F2E-E7F9285D3E48}"/>
              </a:ext>
            </a:extLst>
          </p:cNvPr>
          <p:cNvSpPr/>
          <p:nvPr/>
        </p:nvSpPr>
        <p:spPr>
          <a:xfrm>
            <a:off x="977006" y="4133296"/>
            <a:ext cx="314677" cy="99238"/>
          </a:xfrm>
          <a:prstGeom prst="rightArrow">
            <a:avLst/>
          </a:prstGeom>
          <a:solidFill>
            <a:srgbClr val="1932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0D22D78C-273C-0626-C5ED-5B81FF586F15}"/>
              </a:ext>
            </a:extLst>
          </p:cNvPr>
          <p:cNvSpPr/>
          <p:nvPr/>
        </p:nvSpPr>
        <p:spPr>
          <a:xfrm>
            <a:off x="977006" y="2793886"/>
            <a:ext cx="314677" cy="99238"/>
          </a:xfrm>
          <a:prstGeom prst="rightArrow">
            <a:avLst/>
          </a:prstGeom>
          <a:solidFill>
            <a:srgbClr val="1932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16976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12" name="Arrow: Pentagon 11">
            <a:extLst>
              <a:ext uri="{FF2B5EF4-FFF2-40B4-BE49-F238E27FC236}">
                <a16:creationId xmlns:a16="http://schemas.microsoft.com/office/drawing/2014/main" id="{2CDCF4D9-137B-0EEC-FFBC-BF77AB1F3D03}"/>
              </a:ext>
            </a:extLst>
          </p:cNvPr>
          <p:cNvSpPr/>
          <p:nvPr/>
        </p:nvSpPr>
        <p:spPr>
          <a:xfrm>
            <a:off x="1192553" y="534998"/>
            <a:ext cx="1792391" cy="432558"/>
          </a:xfrm>
          <a:prstGeom prst="homePlate">
            <a:avLst/>
          </a:prstGeom>
          <a:solidFill>
            <a:srgbClr val="8CB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2" name="Google Shape;462;p33"/>
          <p:cNvSpPr txBox="1">
            <a:spLocks noGrp="1"/>
          </p:cNvSpPr>
          <p:nvPr>
            <p:ph type="title"/>
          </p:nvPr>
        </p:nvSpPr>
        <p:spPr>
          <a:xfrm>
            <a:off x="1192553" y="478789"/>
            <a:ext cx="7100852" cy="4887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Work Flow</a:t>
            </a:r>
            <a:endParaRPr sz="2200" dirty="0"/>
          </a:p>
        </p:txBody>
      </p:sp>
      <p:grpSp>
        <p:nvGrpSpPr>
          <p:cNvPr id="529" name="Google Shape;529;p33"/>
          <p:cNvGrpSpPr/>
          <p:nvPr/>
        </p:nvGrpSpPr>
        <p:grpSpPr>
          <a:xfrm>
            <a:off x="8172283" y="3710305"/>
            <a:ext cx="613980" cy="898195"/>
            <a:chOff x="6995008" y="3710305"/>
            <a:chExt cx="613980" cy="898195"/>
          </a:xfrm>
        </p:grpSpPr>
        <p:grpSp>
          <p:nvGrpSpPr>
            <p:cNvPr id="530" name="Google Shape;530;p33"/>
            <p:cNvGrpSpPr/>
            <p:nvPr/>
          </p:nvGrpSpPr>
          <p:grpSpPr>
            <a:xfrm rot="7465359" flipH="1">
              <a:off x="7141256" y="3729005"/>
              <a:ext cx="321483" cy="524007"/>
              <a:chOff x="8651472" y="792816"/>
              <a:chExt cx="321479" cy="524000"/>
            </a:xfrm>
          </p:grpSpPr>
          <p:sp>
            <p:nvSpPr>
              <p:cNvPr id="531" name="Google Shape;531;p33"/>
              <p:cNvSpPr/>
              <p:nvPr/>
            </p:nvSpPr>
            <p:spPr>
              <a:xfrm>
                <a:off x="8651472" y="792816"/>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3"/>
              <p:cNvSpPr/>
              <p:nvPr/>
            </p:nvSpPr>
            <p:spPr>
              <a:xfrm>
                <a:off x="8894258" y="1238123"/>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 name="Google Shape;533;p33"/>
            <p:cNvSpPr/>
            <p:nvPr/>
          </p:nvSpPr>
          <p:spPr>
            <a:xfrm rot="7465303" flipH="1">
              <a:off x="7164138" y="4389676"/>
              <a:ext cx="191919" cy="178458"/>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 name="Google Shape;534;p33"/>
          <p:cNvSpPr/>
          <p:nvPr/>
        </p:nvSpPr>
        <p:spPr>
          <a:xfrm rot="7465325" flipH="1">
            <a:off x="8146827" y="4002374"/>
            <a:ext cx="124182" cy="119742"/>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0;p33">
            <a:extLst>
              <a:ext uri="{FF2B5EF4-FFF2-40B4-BE49-F238E27FC236}">
                <a16:creationId xmlns:a16="http://schemas.microsoft.com/office/drawing/2014/main" id="{FAF20028-9610-E823-4696-F3D4A2F7E588}"/>
              </a:ext>
            </a:extLst>
          </p:cNvPr>
          <p:cNvSpPr/>
          <p:nvPr/>
        </p:nvSpPr>
        <p:spPr>
          <a:xfrm>
            <a:off x="469665" y="486424"/>
            <a:ext cx="468843" cy="473495"/>
          </a:xfrm>
          <a:prstGeom prst="rect">
            <a:avLst/>
          </a:prstGeom>
          <a:solidFill>
            <a:schemeClr val="accent4"/>
          </a:solidFill>
          <a:ln>
            <a:noFill/>
          </a:ln>
          <a:effectLst>
            <a:outerShdw dist="57150"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solidFill>
                  <a:srgbClr val="193253"/>
                </a:solidFill>
              </a:rPr>
              <a:t>2</a:t>
            </a:r>
            <a:endParaRPr sz="3000" dirty="0">
              <a:solidFill>
                <a:srgbClr val="193253"/>
              </a:solidFill>
            </a:endParaRPr>
          </a:p>
        </p:txBody>
      </p:sp>
      <p:pic>
        <p:nvPicPr>
          <p:cNvPr id="5" name="Picture 4">
            <a:extLst>
              <a:ext uri="{FF2B5EF4-FFF2-40B4-BE49-F238E27FC236}">
                <a16:creationId xmlns:a16="http://schemas.microsoft.com/office/drawing/2014/main" id="{CC285112-0DC7-3CC4-C454-08B00C368C50}"/>
              </a:ext>
            </a:extLst>
          </p:cNvPr>
          <p:cNvPicPr>
            <a:picLocks noChangeAspect="1"/>
          </p:cNvPicPr>
          <p:nvPr/>
        </p:nvPicPr>
        <p:blipFill rotWithShape="1">
          <a:blip r:embed="rId3"/>
          <a:srcRect l="34496" t="25771" r="19767" b="5873"/>
          <a:stretch/>
        </p:blipFill>
        <p:spPr>
          <a:xfrm>
            <a:off x="2651909" y="1148879"/>
            <a:ext cx="4182139" cy="3515832"/>
          </a:xfrm>
          <a:prstGeom prst="rect">
            <a:avLst/>
          </a:prstGeom>
        </p:spPr>
      </p:pic>
    </p:spTree>
    <p:extLst>
      <p:ext uri="{BB962C8B-B14F-4D97-AF65-F5344CB8AC3E}">
        <p14:creationId xmlns:p14="http://schemas.microsoft.com/office/powerpoint/2010/main" val="3279519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16" name="Arrow: Pentagon 15">
            <a:extLst>
              <a:ext uri="{FF2B5EF4-FFF2-40B4-BE49-F238E27FC236}">
                <a16:creationId xmlns:a16="http://schemas.microsoft.com/office/drawing/2014/main" id="{32A79E3D-007D-6687-4775-36C898AC656A}"/>
              </a:ext>
            </a:extLst>
          </p:cNvPr>
          <p:cNvSpPr/>
          <p:nvPr/>
        </p:nvSpPr>
        <p:spPr>
          <a:xfrm>
            <a:off x="1100086" y="467781"/>
            <a:ext cx="1792391" cy="432558"/>
          </a:xfrm>
          <a:prstGeom prst="homePlate">
            <a:avLst/>
          </a:prstGeom>
          <a:solidFill>
            <a:srgbClr val="8CB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Google Shape;462;p33">
            <a:extLst>
              <a:ext uri="{FF2B5EF4-FFF2-40B4-BE49-F238E27FC236}">
                <a16:creationId xmlns:a16="http://schemas.microsoft.com/office/drawing/2014/main" id="{3D650F96-BDEE-0963-DA40-8D1DFC1E7523}"/>
              </a:ext>
            </a:extLst>
          </p:cNvPr>
          <p:cNvSpPr txBox="1">
            <a:spLocks noGrp="1"/>
          </p:cNvSpPr>
          <p:nvPr>
            <p:ph type="title"/>
          </p:nvPr>
        </p:nvSpPr>
        <p:spPr>
          <a:xfrm>
            <a:off x="1100086" y="411572"/>
            <a:ext cx="7100852" cy="4887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Dataset</a:t>
            </a:r>
            <a:endParaRPr sz="2200" dirty="0"/>
          </a:p>
        </p:txBody>
      </p:sp>
      <p:sp>
        <p:nvSpPr>
          <p:cNvPr id="18" name="Google Shape;464;p33">
            <a:extLst>
              <a:ext uri="{FF2B5EF4-FFF2-40B4-BE49-F238E27FC236}">
                <a16:creationId xmlns:a16="http://schemas.microsoft.com/office/drawing/2014/main" id="{D4CFA467-C1E7-C2FB-01E0-FCBD4406E35C}"/>
              </a:ext>
            </a:extLst>
          </p:cNvPr>
          <p:cNvSpPr txBox="1">
            <a:spLocks/>
          </p:cNvSpPr>
          <p:nvPr/>
        </p:nvSpPr>
        <p:spPr>
          <a:xfrm>
            <a:off x="504242" y="1038562"/>
            <a:ext cx="6868781" cy="882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285750" indent="-285750" algn="just">
              <a:lnSpc>
                <a:spcPct val="150000"/>
              </a:lnSpc>
              <a:buSzPct val="100000"/>
              <a:buFont typeface="Arial" panose="020B0604020202020204" pitchFamily="34" charset="0"/>
              <a:buChar char="•"/>
            </a:pPr>
            <a:r>
              <a:rPr lang="en-US" sz="1500" dirty="0"/>
              <a:t>Dataset is collected from Kaggle. The dataset contains 9172 sample observations and each sample is represented by 31 features.</a:t>
            </a:r>
          </a:p>
        </p:txBody>
      </p:sp>
      <p:graphicFrame>
        <p:nvGraphicFramePr>
          <p:cNvPr id="24" name="Google Shape;975;p41">
            <a:extLst>
              <a:ext uri="{FF2B5EF4-FFF2-40B4-BE49-F238E27FC236}">
                <a16:creationId xmlns:a16="http://schemas.microsoft.com/office/drawing/2014/main" id="{83C13F33-7E4E-8DF6-AD55-03F028FD7F40}"/>
              </a:ext>
            </a:extLst>
          </p:cNvPr>
          <p:cNvGraphicFramePr/>
          <p:nvPr/>
        </p:nvGraphicFramePr>
        <p:xfrm>
          <a:off x="758455" y="2197395"/>
          <a:ext cx="7577470" cy="2317896"/>
        </p:xfrm>
        <a:graphic>
          <a:graphicData uri="http://schemas.openxmlformats.org/drawingml/2006/table">
            <a:tbl>
              <a:tblPr>
                <a:noFill/>
                <a:tableStyleId>{7177A056-1087-430A-9608-5CD287BEAE28}</a:tableStyleId>
              </a:tblPr>
              <a:tblGrid>
                <a:gridCol w="1502736">
                  <a:extLst>
                    <a:ext uri="{9D8B030D-6E8A-4147-A177-3AD203B41FA5}">
                      <a16:colId xmlns:a16="http://schemas.microsoft.com/office/drawing/2014/main" val="20000"/>
                    </a:ext>
                  </a:extLst>
                </a:gridCol>
                <a:gridCol w="1431851">
                  <a:extLst>
                    <a:ext uri="{9D8B030D-6E8A-4147-A177-3AD203B41FA5}">
                      <a16:colId xmlns:a16="http://schemas.microsoft.com/office/drawing/2014/main" val="20001"/>
                    </a:ext>
                  </a:extLst>
                </a:gridCol>
                <a:gridCol w="1105786">
                  <a:extLst>
                    <a:ext uri="{9D8B030D-6E8A-4147-A177-3AD203B41FA5}">
                      <a16:colId xmlns:a16="http://schemas.microsoft.com/office/drawing/2014/main" val="20002"/>
                    </a:ext>
                  </a:extLst>
                </a:gridCol>
                <a:gridCol w="1190846">
                  <a:extLst>
                    <a:ext uri="{9D8B030D-6E8A-4147-A177-3AD203B41FA5}">
                      <a16:colId xmlns:a16="http://schemas.microsoft.com/office/drawing/2014/main" val="20003"/>
                    </a:ext>
                  </a:extLst>
                </a:gridCol>
                <a:gridCol w="1247554">
                  <a:extLst>
                    <a:ext uri="{9D8B030D-6E8A-4147-A177-3AD203B41FA5}">
                      <a16:colId xmlns:a16="http://schemas.microsoft.com/office/drawing/2014/main" val="20004"/>
                    </a:ext>
                  </a:extLst>
                </a:gridCol>
                <a:gridCol w="1098697">
                  <a:extLst>
                    <a:ext uri="{9D8B030D-6E8A-4147-A177-3AD203B41FA5}">
                      <a16:colId xmlns:a16="http://schemas.microsoft.com/office/drawing/2014/main" val="20005"/>
                    </a:ext>
                  </a:extLst>
                </a:gridCol>
              </a:tblGrid>
              <a:tr h="386316">
                <a:tc>
                  <a:txBody>
                    <a:bodyPr/>
                    <a:lstStyle/>
                    <a:p>
                      <a:pPr marL="0" lvl="0" indent="0" algn="l" rtl="0">
                        <a:spcBef>
                          <a:spcPts val="0"/>
                        </a:spcBef>
                        <a:spcAft>
                          <a:spcPts val="0"/>
                        </a:spcAft>
                        <a:buNone/>
                      </a:pPr>
                      <a:r>
                        <a:rPr lang="e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rPr>
                        <a:t>age</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91425" marR="91425" marT="0" marB="0" anchor="ctr">
                    <a:lnL w="9525" cap="flat" cmpd="sng">
                      <a:solidFill>
                        <a:schemeClr val="dk1">
                          <a:alpha val="0"/>
                        </a:schemeClr>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pregnant</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lgn="ctr">
                      <a:solidFill>
                        <a:schemeClr val="accent3"/>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goiter</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lgn="ctr">
                      <a:solidFill>
                        <a:schemeClr val="accent3"/>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T3_measured</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lgn="ctr">
                      <a:solidFill>
                        <a:schemeClr val="accent3"/>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FTI_measured</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lgn="ctr">
                      <a:solidFill>
                        <a:schemeClr val="accent3"/>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patient_id</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lgn="ctr">
                      <a:solidFill>
                        <a:schemeClr val="accent3"/>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6316">
                <a:tc>
                  <a:txBody>
                    <a:bodyPr/>
                    <a:lstStyle/>
                    <a:p>
                      <a:pPr marL="0" lvl="0" indent="0" algn="l" rtl="0">
                        <a:spcBef>
                          <a:spcPts val="0"/>
                        </a:spcBef>
                        <a:spcAft>
                          <a:spcPts val="0"/>
                        </a:spcAft>
                        <a:buNone/>
                      </a:pPr>
                      <a:r>
                        <a:rPr lang="e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rPr>
                        <a:t>sex</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thyroid_surgery</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tumor</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T3</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FTI</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extLst>
                  <a:ext uri="{0D108BD9-81ED-4DB2-BD59-A6C34878D82A}">
                    <a16:rowId xmlns:a16="http://schemas.microsoft.com/office/drawing/2014/main" val="10002"/>
                  </a:ext>
                </a:extLst>
              </a:tr>
              <a:tr h="386316">
                <a:tc>
                  <a:txBody>
                    <a:bodyPr/>
                    <a:lstStyle/>
                    <a:p>
                      <a:pPr marL="0" lvl="0" indent="0" algn="l" rtl="0">
                        <a:spcBef>
                          <a:spcPts val="0"/>
                        </a:spcBef>
                        <a:spcAft>
                          <a:spcPts val="0"/>
                        </a:spcAft>
                        <a:buNone/>
                      </a:pPr>
                      <a:r>
                        <a:rPr lang="en-I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rPr>
                        <a:t>o</a:t>
                      </a:r>
                      <a:r>
                        <a:rPr lang="e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rPr>
                        <a:t>n_thyroxine</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I131_treatment</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hypopituitary</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TT4-measured</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TBG_measured</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6316">
                <a:tc>
                  <a:txBody>
                    <a:bodyPr/>
                    <a:lstStyle/>
                    <a:p>
                      <a:pPr marL="0" lvl="0" indent="0" algn="l" rtl="0">
                        <a:spcBef>
                          <a:spcPts val="0"/>
                        </a:spcBef>
                        <a:spcAft>
                          <a:spcPts val="0"/>
                        </a:spcAft>
                        <a:buNone/>
                      </a:pPr>
                      <a:r>
                        <a:rPr lang="en-I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rPr>
                        <a:t>q</a:t>
                      </a:r>
                      <a:r>
                        <a:rPr lang="e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rPr>
                        <a:t>uery_on_thyroxine</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I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q</a:t>
                      </a:r>
                      <a:r>
                        <a:rPr lang="e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uery_hypothyroid</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psych</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TT4</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TBG</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extLst>
                  <a:ext uri="{0D108BD9-81ED-4DB2-BD59-A6C34878D82A}">
                    <a16:rowId xmlns:a16="http://schemas.microsoft.com/office/drawing/2014/main" val="10004"/>
                  </a:ext>
                </a:extLst>
              </a:tr>
              <a:tr h="386316">
                <a:tc>
                  <a:txBody>
                    <a:bodyPr/>
                    <a:lstStyle/>
                    <a:p>
                      <a:pPr marL="0" lvl="0" indent="0" algn="l" rtl="0">
                        <a:spcBef>
                          <a:spcPts val="0"/>
                        </a:spcBef>
                        <a:spcAft>
                          <a:spcPts val="0"/>
                        </a:spcAft>
                        <a:buNone/>
                      </a:pPr>
                      <a:r>
                        <a:rPr lang="e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rPr>
                        <a:t>on_antithyroidmeds</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000" b="1"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query_hyperthyroid</a:t>
                      </a:r>
                      <a:endParaRPr lang="en-I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TSH_measured</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T4U_measured</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referral_source</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86316">
                <a:tc>
                  <a:txBody>
                    <a:bodyPr/>
                    <a:lstStyle/>
                    <a:p>
                      <a:pPr marL="0" lvl="0" indent="0" algn="l" rtl="0">
                        <a:spcBef>
                          <a:spcPts val="0"/>
                        </a:spcBef>
                        <a:spcAft>
                          <a:spcPts val="0"/>
                        </a:spcAft>
                        <a:buNone/>
                      </a:pPr>
                      <a:r>
                        <a:rPr lang="e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rPr>
                        <a:t>sick</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lithium</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TSH</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T4U</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Target</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extLst>
                  <a:ext uri="{0D108BD9-81ED-4DB2-BD59-A6C34878D82A}">
                    <a16:rowId xmlns:a16="http://schemas.microsoft.com/office/drawing/2014/main" val="10006"/>
                  </a:ext>
                </a:extLst>
              </a:tr>
            </a:tbl>
          </a:graphicData>
        </a:graphic>
      </p:graphicFrame>
      <p:sp>
        <p:nvSpPr>
          <p:cNvPr id="25" name="Google Shape;985;p42">
            <a:extLst>
              <a:ext uri="{FF2B5EF4-FFF2-40B4-BE49-F238E27FC236}">
                <a16:creationId xmlns:a16="http://schemas.microsoft.com/office/drawing/2014/main" id="{418F06C4-C736-2E74-A0AA-783A9028BB7B}"/>
              </a:ext>
            </a:extLst>
          </p:cNvPr>
          <p:cNvSpPr txBox="1"/>
          <p:nvPr/>
        </p:nvSpPr>
        <p:spPr>
          <a:xfrm flipH="1">
            <a:off x="642207" y="1871330"/>
            <a:ext cx="2708150" cy="32606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dirty="0">
                <a:solidFill>
                  <a:schemeClr val="dk1"/>
                </a:solidFill>
                <a:latin typeface="Open Sans"/>
                <a:ea typeface="Open Sans"/>
                <a:cs typeface="Open Sans"/>
                <a:sym typeface="Open Sans"/>
              </a:rPr>
              <a:t> </a:t>
            </a:r>
            <a:r>
              <a:rPr lang="en" sz="1100" dirty="0">
                <a:solidFill>
                  <a:schemeClr val="dk1"/>
                </a:solidFill>
                <a:latin typeface="Open Sans"/>
                <a:ea typeface="Open Sans"/>
                <a:cs typeface="Open Sans"/>
                <a:sym typeface="Open Sans"/>
              </a:rPr>
              <a:t>Data sample attribute Types</a:t>
            </a:r>
            <a:endParaRPr sz="1100" dirty="0">
              <a:solidFill>
                <a:schemeClr val="dk1"/>
              </a:solidFill>
              <a:latin typeface="Open Sans"/>
              <a:ea typeface="Open Sans"/>
              <a:cs typeface="Open Sans"/>
              <a:sym typeface="Open Sans"/>
            </a:endParaRPr>
          </a:p>
        </p:txBody>
      </p:sp>
      <p:sp>
        <p:nvSpPr>
          <p:cNvPr id="31" name="Google Shape;460;p33">
            <a:extLst>
              <a:ext uri="{FF2B5EF4-FFF2-40B4-BE49-F238E27FC236}">
                <a16:creationId xmlns:a16="http://schemas.microsoft.com/office/drawing/2014/main" id="{82427A31-BFB7-82E4-579E-BA2F06E4FCAC}"/>
              </a:ext>
            </a:extLst>
          </p:cNvPr>
          <p:cNvSpPr/>
          <p:nvPr/>
        </p:nvSpPr>
        <p:spPr>
          <a:xfrm>
            <a:off x="407785" y="411572"/>
            <a:ext cx="468843" cy="473495"/>
          </a:xfrm>
          <a:prstGeom prst="rect">
            <a:avLst/>
          </a:prstGeom>
          <a:solidFill>
            <a:schemeClr val="accent4"/>
          </a:solidFill>
          <a:ln>
            <a:noFill/>
          </a:ln>
          <a:effectLst>
            <a:outerShdw dist="57150"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solidFill>
                  <a:srgbClr val="193253"/>
                </a:solidFill>
              </a:rPr>
              <a:t>2</a:t>
            </a:r>
            <a:endParaRPr sz="3000" dirty="0">
              <a:solidFill>
                <a:srgbClr val="193253"/>
              </a:solidFill>
            </a:endParaRPr>
          </a:p>
        </p:txBody>
      </p:sp>
    </p:spTree>
    <p:extLst>
      <p:ext uri="{BB962C8B-B14F-4D97-AF65-F5344CB8AC3E}">
        <p14:creationId xmlns:p14="http://schemas.microsoft.com/office/powerpoint/2010/main" val="2233201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16" name="Arrow: Pentagon 15">
            <a:extLst>
              <a:ext uri="{FF2B5EF4-FFF2-40B4-BE49-F238E27FC236}">
                <a16:creationId xmlns:a16="http://schemas.microsoft.com/office/drawing/2014/main" id="{32A79E3D-007D-6687-4775-36C898AC656A}"/>
              </a:ext>
            </a:extLst>
          </p:cNvPr>
          <p:cNvSpPr/>
          <p:nvPr/>
        </p:nvSpPr>
        <p:spPr>
          <a:xfrm>
            <a:off x="1208131" y="549795"/>
            <a:ext cx="1792391" cy="432558"/>
          </a:xfrm>
          <a:prstGeom prst="homePlate">
            <a:avLst/>
          </a:prstGeom>
          <a:solidFill>
            <a:srgbClr val="8CB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Google Shape;462;p33">
            <a:extLst>
              <a:ext uri="{FF2B5EF4-FFF2-40B4-BE49-F238E27FC236}">
                <a16:creationId xmlns:a16="http://schemas.microsoft.com/office/drawing/2014/main" id="{3D650F96-BDEE-0963-DA40-8D1DFC1E7523}"/>
              </a:ext>
            </a:extLst>
          </p:cNvPr>
          <p:cNvSpPr txBox="1">
            <a:spLocks noGrp="1"/>
          </p:cNvSpPr>
          <p:nvPr>
            <p:ph type="title"/>
          </p:nvPr>
        </p:nvSpPr>
        <p:spPr>
          <a:xfrm>
            <a:off x="1208131" y="493586"/>
            <a:ext cx="7100852" cy="4887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Accuracy</a:t>
            </a:r>
            <a:endParaRPr sz="2200" dirty="0"/>
          </a:p>
        </p:txBody>
      </p:sp>
      <p:sp>
        <p:nvSpPr>
          <p:cNvPr id="2" name="Flowchart: Terminator 1">
            <a:extLst>
              <a:ext uri="{FF2B5EF4-FFF2-40B4-BE49-F238E27FC236}">
                <a16:creationId xmlns:a16="http://schemas.microsoft.com/office/drawing/2014/main" id="{8BAB3359-F63E-D306-E1EC-1029D8ED1ED6}"/>
              </a:ext>
            </a:extLst>
          </p:cNvPr>
          <p:cNvSpPr/>
          <p:nvPr/>
        </p:nvSpPr>
        <p:spPr>
          <a:xfrm>
            <a:off x="767686" y="1722474"/>
            <a:ext cx="2357480" cy="552893"/>
          </a:xfrm>
          <a:prstGeom prst="flowChartTerminator">
            <a:avLst/>
          </a:prstGeom>
          <a:solidFill>
            <a:srgbClr val="1932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RF</a:t>
            </a:r>
            <a:endParaRPr lang="en-IN" dirty="0"/>
          </a:p>
        </p:txBody>
      </p:sp>
      <p:sp>
        <p:nvSpPr>
          <p:cNvPr id="3" name="Oval 2">
            <a:extLst>
              <a:ext uri="{FF2B5EF4-FFF2-40B4-BE49-F238E27FC236}">
                <a16:creationId xmlns:a16="http://schemas.microsoft.com/office/drawing/2014/main" id="{13E7E9FD-72C2-9B11-5EEE-46BDBA95036A}"/>
              </a:ext>
            </a:extLst>
          </p:cNvPr>
          <p:cNvSpPr/>
          <p:nvPr/>
        </p:nvSpPr>
        <p:spPr>
          <a:xfrm>
            <a:off x="1062336" y="1582018"/>
            <a:ext cx="979824" cy="833803"/>
          </a:xfrm>
          <a:prstGeom prst="ellipse">
            <a:avLst/>
          </a:prstGeom>
          <a:solidFill>
            <a:srgbClr val="FFFFFF"/>
          </a:solidFill>
          <a:ln>
            <a:solidFill>
              <a:srgbClr val="8CB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93253"/>
                </a:solidFill>
              </a:rPr>
              <a:t>99.5%</a:t>
            </a:r>
            <a:endParaRPr lang="en-IN" b="1" dirty="0">
              <a:solidFill>
                <a:srgbClr val="193253"/>
              </a:solidFill>
            </a:endParaRPr>
          </a:p>
        </p:txBody>
      </p:sp>
      <p:sp>
        <p:nvSpPr>
          <p:cNvPr id="15" name="Google Shape;460;p33">
            <a:extLst>
              <a:ext uri="{FF2B5EF4-FFF2-40B4-BE49-F238E27FC236}">
                <a16:creationId xmlns:a16="http://schemas.microsoft.com/office/drawing/2014/main" id="{2E97573A-1C3A-A3A8-622A-96C4B270F0F8}"/>
              </a:ext>
            </a:extLst>
          </p:cNvPr>
          <p:cNvSpPr/>
          <p:nvPr/>
        </p:nvSpPr>
        <p:spPr>
          <a:xfrm>
            <a:off x="441311" y="493586"/>
            <a:ext cx="468843" cy="473495"/>
          </a:xfrm>
          <a:prstGeom prst="rect">
            <a:avLst/>
          </a:prstGeom>
          <a:solidFill>
            <a:schemeClr val="accent4"/>
          </a:solidFill>
          <a:ln>
            <a:noFill/>
          </a:ln>
          <a:effectLst>
            <a:outerShdw dist="57150"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solidFill>
                  <a:srgbClr val="193253"/>
                </a:solidFill>
              </a:rPr>
              <a:t>2</a:t>
            </a:r>
            <a:endParaRPr sz="3000" dirty="0">
              <a:solidFill>
                <a:srgbClr val="193253"/>
              </a:solidFill>
            </a:endParaRPr>
          </a:p>
        </p:txBody>
      </p:sp>
      <p:sp>
        <p:nvSpPr>
          <p:cNvPr id="10" name="Flowchart: Terminator 9">
            <a:extLst>
              <a:ext uri="{FF2B5EF4-FFF2-40B4-BE49-F238E27FC236}">
                <a16:creationId xmlns:a16="http://schemas.microsoft.com/office/drawing/2014/main" id="{3612A474-BFAF-8008-615D-8E547AD64AA4}"/>
              </a:ext>
            </a:extLst>
          </p:cNvPr>
          <p:cNvSpPr/>
          <p:nvPr/>
        </p:nvSpPr>
        <p:spPr>
          <a:xfrm>
            <a:off x="3393260" y="1722474"/>
            <a:ext cx="2357480" cy="552893"/>
          </a:xfrm>
          <a:prstGeom prst="flowChartTerminator">
            <a:avLst/>
          </a:prstGeom>
          <a:solidFill>
            <a:srgbClr val="1932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GBM</a:t>
            </a:r>
            <a:endParaRPr lang="en-IN" dirty="0"/>
          </a:p>
        </p:txBody>
      </p:sp>
      <p:sp>
        <p:nvSpPr>
          <p:cNvPr id="18" name="Oval 17">
            <a:extLst>
              <a:ext uri="{FF2B5EF4-FFF2-40B4-BE49-F238E27FC236}">
                <a16:creationId xmlns:a16="http://schemas.microsoft.com/office/drawing/2014/main" id="{1B5C29C7-7C95-D055-DCCE-6A2432AE06CA}"/>
              </a:ext>
            </a:extLst>
          </p:cNvPr>
          <p:cNvSpPr/>
          <p:nvPr/>
        </p:nvSpPr>
        <p:spPr>
          <a:xfrm>
            <a:off x="3687910" y="1582018"/>
            <a:ext cx="979824" cy="833803"/>
          </a:xfrm>
          <a:prstGeom prst="ellipse">
            <a:avLst/>
          </a:prstGeom>
          <a:solidFill>
            <a:srgbClr val="FFFFFF"/>
          </a:solidFill>
          <a:ln>
            <a:solidFill>
              <a:srgbClr val="8CB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93253"/>
                </a:solidFill>
              </a:rPr>
              <a:t>99.6%</a:t>
            </a:r>
            <a:endParaRPr lang="en-IN" b="1" dirty="0">
              <a:solidFill>
                <a:srgbClr val="193253"/>
              </a:solidFill>
            </a:endParaRPr>
          </a:p>
        </p:txBody>
      </p:sp>
      <p:sp>
        <p:nvSpPr>
          <p:cNvPr id="25" name="Flowchart: Terminator 24">
            <a:extLst>
              <a:ext uri="{FF2B5EF4-FFF2-40B4-BE49-F238E27FC236}">
                <a16:creationId xmlns:a16="http://schemas.microsoft.com/office/drawing/2014/main" id="{E2A3A1BC-758A-C9A2-299C-ADFE19F34736}"/>
              </a:ext>
            </a:extLst>
          </p:cNvPr>
          <p:cNvSpPr/>
          <p:nvPr/>
        </p:nvSpPr>
        <p:spPr>
          <a:xfrm>
            <a:off x="6056337" y="1722474"/>
            <a:ext cx="2357480" cy="552893"/>
          </a:xfrm>
          <a:prstGeom prst="flowChartTerminator">
            <a:avLst/>
          </a:prstGeom>
          <a:solidFill>
            <a:srgbClr val="1932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ADA</a:t>
            </a:r>
            <a:endParaRPr lang="en-IN" dirty="0"/>
          </a:p>
        </p:txBody>
      </p:sp>
      <p:sp>
        <p:nvSpPr>
          <p:cNvPr id="26" name="Oval 25">
            <a:extLst>
              <a:ext uri="{FF2B5EF4-FFF2-40B4-BE49-F238E27FC236}">
                <a16:creationId xmlns:a16="http://schemas.microsoft.com/office/drawing/2014/main" id="{CB4E832F-8BF0-AC0F-209C-8853540ECD59}"/>
              </a:ext>
            </a:extLst>
          </p:cNvPr>
          <p:cNvSpPr/>
          <p:nvPr/>
        </p:nvSpPr>
        <p:spPr>
          <a:xfrm>
            <a:off x="6350987" y="1582018"/>
            <a:ext cx="979824" cy="833803"/>
          </a:xfrm>
          <a:prstGeom prst="ellipse">
            <a:avLst/>
          </a:prstGeom>
          <a:solidFill>
            <a:srgbClr val="FFFFFF"/>
          </a:solidFill>
          <a:ln>
            <a:solidFill>
              <a:srgbClr val="8CB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93253"/>
                </a:solidFill>
              </a:rPr>
              <a:t>99.8%</a:t>
            </a:r>
            <a:endParaRPr lang="en-IN" b="1" dirty="0">
              <a:solidFill>
                <a:srgbClr val="193253"/>
              </a:solidFill>
            </a:endParaRPr>
          </a:p>
        </p:txBody>
      </p:sp>
      <p:sp>
        <p:nvSpPr>
          <p:cNvPr id="27" name="Flowchart: Terminator 26">
            <a:extLst>
              <a:ext uri="{FF2B5EF4-FFF2-40B4-BE49-F238E27FC236}">
                <a16:creationId xmlns:a16="http://schemas.microsoft.com/office/drawing/2014/main" id="{2D74391C-FA7C-BDDF-63B7-118C270A7B64}"/>
              </a:ext>
            </a:extLst>
          </p:cNvPr>
          <p:cNvSpPr/>
          <p:nvPr/>
        </p:nvSpPr>
        <p:spPr>
          <a:xfrm>
            <a:off x="2169921" y="3075317"/>
            <a:ext cx="2357480" cy="552893"/>
          </a:xfrm>
          <a:prstGeom prst="flowChartTerminator">
            <a:avLst/>
          </a:prstGeom>
          <a:solidFill>
            <a:srgbClr val="1932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LR</a:t>
            </a:r>
            <a:endParaRPr lang="en-IN" dirty="0"/>
          </a:p>
        </p:txBody>
      </p:sp>
      <p:sp>
        <p:nvSpPr>
          <p:cNvPr id="28" name="Oval 27">
            <a:extLst>
              <a:ext uri="{FF2B5EF4-FFF2-40B4-BE49-F238E27FC236}">
                <a16:creationId xmlns:a16="http://schemas.microsoft.com/office/drawing/2014/main" id="{5F87C8D5-BC49-2014-AB44-EAD085D523CA}"/>
              </a:ext>
            </a:extLst>
          </p:cNvPr>
          <p:cNvSpPr/>
          <p:nvPr/>
        </p:nvSpPr>
        <p:spPr>
          <a:xfrm>
            <a:off x="2464571" y="2934861"/>
            <a:ext cx="979824" cy="833803"/>
          </a:xfrm>
          <a:prstGeom prst="ellipse">
            <a:avLst/>
          </a:prstGeom>
          <a:solidFill>
            <a:srgbClr val="FFFFFF"/>
          </a:solidFill>
          <a:ln>
            <a:solidFill>
              <a:srgbClr val="8CB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93253"/>
                </a:solidFill>
              </a:rPr>
              <a:t>64.3%</a:t>
            </a:r>
            <a:endParaRPr lang="en-IN" b="1" dirty="0">
              <a:solidFill>
                <a:srgbClr val="193253"/>
              </a:solidFill>
            </a:endParaRPr>
          </a:p>
        </p:txBody>
      </p:sp>
      <p:sp>
        <p:nvSpPr>
          <p:cNvPr id="29" name="Flowchart: Terminator 28">
            <a:extLst>
              <a:ext uri="{FF2B5EF4-FFF2-40B4-BE49-F238E27FC236}">
                <a16:creationId xmlns:a16="http://schemas.microsoft.com/office/drawing/2014/main" id="{FB9E8D19-F44A-CD45-6CE6-AF44072C7D79}"/>
              </a:ext>
            </a:extLst>
          </p:cNvPr>
          <p:cNvSpPr/>
          <p:nvPr/>
        </p:nvSpPr>
        <p:spPr>
          <a:xfrm>
            <a:off x="4973331" y="3075317"/>
            <a:ext cx="2357480" cy="552893"/>
          </a:xfrm>
          <a:prstGeom prst="flowChartTerminator">
            <a:avLst/>
          </a:prstGeom>
          <a:solidFill>
            <a:srgbClr val="1932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SVM</a:t>
            </a:r>
            <a:endParaRPr lang="en-IN" dirty="0"/>
          </a:p>
        </p:txBody>
      </p:sp>
      <p:sp>
        <p:nvSpPr>
          <p:cNvPr id="30" name="Oval 29">
            <a:extLst>
              <a:ext uri="{FF2B5EF4-FFF2-40B4-BE49-F238E27FC236}">
                <a16:creationId xmlns:a16="http://schemas.microsoft.com/office/drawing/2014/main" id="{4EEF19FD-5A6F-1B39-61BA-B586F36BBF28}"/>
              </a:ext>
            </a:extLst>
          </p:cNvPr>
          <p:cNvSpPr/>
          <p:nvPr/>
        </p:nvSpPr>
        <p:spPr>
          <a:xfrm>
            <a:off x="5267981" y="2934861"/>
            <a:ext cx="979824" cy="833803"/>
          </a:xfrm>
          <a:prstGeom prst="ellipse">
            <a:avLst/>
          </a:prstGeom>
          <a:solidFill>
            <a:srgbClr val="FFFFFF"/>
          </a:solidFill>
          <a:ln>
            <a:solidFill>
              <a:srgbClr val="8CB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93253"/>
                </a:solidFill>
              </a:rPr>
              <a:t>96.6%</a:t>
            </a:r>
            <a:endParaRPr lang="en-IN" b="1" dirty="0">
              <a:solidFill>
                <a:srgbClr val="193253"/>
              </a:solidFill>
            </a:endParaRPr>
          </a:p>
        </p:txBody>
      </p:sp>
    </p:spTree>
    <p:extLst>
      <p:ext uri="{BB962C8B-B14F-4D97-AF65-F5344CB8AC3E}">
        <p14:creationId xmlns:p14="http://schemas.microsoft.com/office/powerpoint/2010/main" val="344432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60" name="Google Shape;460;p33"/>
          <p:cNvSpPr/>
          <p:nvPr/>
        </p:nvSpPr>
        <p:spPr>
          <a:xfrm>
            <a:off x="667036" y="796510"/>
            <a:ext cx="468843" cy="473495"/>
          </a:xfrm>
          <a:prstGeom prst="rect">
            <a:avLst/>
          </a:prstGeom>
          <a:solidFill>
            <a:schemeClr val="accent4"/>
          </a:solidFill>
          <a:ln>
            <a:noFill/>
          </a:ln>
          <a:effectLst>
            <a:outerShdw dist="57150"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solidFill>
                  <a:srgbClr val="193253"/>
                </a:solidFill>
              </a:rPr>
              <a:t>3</a:t>
            </a:r>
            <a:endParaRPr sz="3000" dirty="0">
              <a:solidFill>
                <a:srgbClr val="193253"/>
              </a:solidFill>
            </a:endParaRPr>
          </a:p>
        </p:txBody>
      </p:sp>
      <p:sp>
        <p:nvSpPr>
          <p:cNvPr id="462" name="Google Shape;462;p33"/>
          <p:cNvSpPr txBox="1">
            <a:spLocks noGrp="1"/>
          </p:cNvSpPr>
          <p:nvPr>
            <p:ph type="title"/>
          </p:nvPr>
        </p:nvSpPr>
        <p:spPr>
          <a:xfrm>
            <a:off x="1376112" y="462619"/>
            <a:ext cx="7100852" cy="97057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200" dirty="0"/>
              <a:t>An explainable artificial intelligence framework for the predictive analysis of hypo and hyper thyroidism using machine learning algorithms</a:t>
            </a:r>
          </a:p>
        </p:txBody>
      </p:sp>
      <p:sp>
        <p:nvSpPr>
          <p:cNvPr id="464" name="Google Shape;464;p33"/>
          <p:cNvSpPr txBox="1">
            <a:spLocks noGrp="1"/>
          </p:cNvSpPr>
          <p:nvPr>
            <p:ph type="subTitle" idx="2"/>
          </p:nvPr>
        </p:nvSpPr>
        <p:spPr>
          <a:xfrm>
            <a:off x="1440742" y="1831542"/>
            <a:ext cx="6868781" cy="2941936"/>
          </a:xfrm>
          <a:prstGeom prst="rect">
            <a:avLst/>
          </a:prstGeom>
        </p:spPr>
        <p:txBody>
          <a:bodyPr spcFirstLastPara="1" wrap="square" lIns="91425" tIns="91425" rIns="91425" bIns="91425" anchor="t" anchorCtr="0">
            <a:noAutofit/>
          </a:bodyPr>
          <a:lstStyle/>
          <a:p>
            <a:pPr marL="0" indent="0" algn="just">
              <a:lnSpc>
                <a:spcPct val="150000"/>
              </a:lnSpc>
              <a:buSzPct val="100000"/>
            </a:pPr>
            <a:r>
              <a:rPr lang="en-US" sz="1500" dirty="0"/>
              <a:t>Use machine learning algorithms to predict hypothyroidism and hyperthyroidism based on medical data.</a:t>
            </a:r>
          </a:p>
          <a:p>
            <a:pPr marL="0" indent="0" algn="just">
              <a:lnSpc>
                <a:spcPct val="150000"/>
              </a:lnSpc>
              <a:buSzPct val="100000"/>
            </a:pPr>
            <a:endParaRPr lang="en-US" sz="1500" dirty="0"/>
          </a:p>
          <a:p>
            <a:pPr marL="0" indent="0" algn="just">
              <a:lnSpc>
                <a:spcPct val="150000"/>
              </a:lnSpc>
              <a:buSzPct val="100000"/>
            </a:pPr>
            <a:r>
              <a:rPr lang="en-US" sz="1500" dirty="0"/>
              <a:t>Identifying significant features that enhance the accuracy of disease detection.</a:t>
            </a:r>
          </a:p>
          <a:p>
            <a:pPr marL="0" indent="0" algn="just">
              <a:lnSpc>
                <a:spcPct val="150000"/>
              </a:lnSpc>
              <a:buSzPct val="100000"/>
            </a:pPr>
            <a:endParaRPr lang="en-US" sz="1500" dirty="0"/>
          </a:p>
          <a:p>
            <a:pPr marL="0" indent="0" algn="just">
              <a:lnSpc>
                <a:spcPct val="150000"/>
              </a:lnSpc>
              <a:buSzPct val="100000"/>
            </a:pPr>
            <a:r>
              <a:rPr lang="en-US" sz="1500" dirty="0"/>
              <a:t>Various classification models are tested to classify thyroid diseases.</a:t>
            </a:r>
          </a:p>
        </p:txBody>
      </p:sp>
      <p:grpSp>
        <p:nvGrpSpPr>
          <p:cNvPr id="529" name="Google Shape;529;p33"/>
          <p:cNvGrpSpPr/>
          <p:nvPr/>
        </p:nvGrpSpPr>
        <p:grpSpPr>
          <a:xfrm>
            <a:off x="8172283" y="3710305"/>
            <a:ext cx="613980" cy="898195"/>
            <a:chOff x="6995008" y="3710305"/>
            <a:chExt cx="613980" cy="898195"/>
          </a:xfrm>
        </p:grpSpPr>
        <p:grpSp>
          <p:nvGrpSpPr>
            <p:cNvPr id="530" name="Google Shape;530;p33"/>
            <p:cNvGrpSpPr/>
            <p:nvPr/>
          </p:nvGrpSpPr>
          <p:grpSpPr>
            <a:xfrm rot="7465359" flipH="1">
              <a:off x="7141256" y="3729005"/>
              <a:ext cx="321483" cy="524007"/>
              <a:chOff x="8651472" y="792816"/>
              <a:chExt cx="321479" cy="524000"/>
            </a:xfrm>
          </p:grpSpPr>
          <p:sp>
            <p:nvSpPr>
              <p:cNvPr id="531" name="Google Shape;531;p33"/>
              <p:cNvSpPr/>
              <p:nvPr/>
            </p:nvSpPr>
            <p:spPr>
              <a:xfrm>
                <a:off x="8651472" y="792816"/>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3"/>
              <p:cNvSpPr/>
              <p:nvPr/>
            </p:nvSpPr>
            <p:spPr>
              <a:xfrm>
                <a:off x="8894258" y="1238123"/>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 name="Google Shape;533;p33"/>
            <p:cNvSpPr/>
            <p:nvPr/>
          </p:nvSpPr>
          <p:spPr>
            <a:xfrm rot="7465303" flipH="1">
              <a:off x="7164138" y="4389676"/>
              <a:ext cx="191919" cy="178458"/>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 name="Google Shape;534;p33"/>
          <p:cNvSpPr/>
          <p:nvPr/>
        </p:nvSpPr>
        <p:spPr>
          <a:xfrm rot="7465325" flipH="1">
            <a:off x="8162945" y="4296947"/>
            <a:ext cx="124182" cy="119742"/>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Arrow: Right 9">
            <a:extLst>
              <a:ext uri="{FF2B5EF4-FFF2-40B4-BE49-F238E27FC236}">
                <a16:creationId xmlns:a16="http://schemas.microsoft.com/office/drawing/2014/main" id="{D63A2B33-0BB2-660B-90EE-A4427EAEB1C1}"/>
              </a:ext>
            </a:extLst>
          </p:cNvPr>
          <p:cNvSpPr/>
          <p:nvPr/>
        </p:nvSpPr>
        <p:spPr>
          <a:xfrm>
            <a:off x="994313" y="2062640"/>
            <a:ext cx="313488" cy="99238"/>
          </a:xfrm>
          <a:prstGeom prst="rightArrow">
            <a:avLst/>
          </a:prstGeom>
          <a:solidFill>
            <a:srgbClr val="1932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42C7C708-C19A-7EF8-9F2E-E7F9285D3E48}"/>
              </a:ext>
            </a:extLst>
          </p:cNvPr>
          <p:cNvSpPr/>
          <p:nvPr/>
        </p:nvSpPr>
        <p:spPr>
          <a:xfrm>
            <a:off x="993124" y="4132465"/>
            <a:ext cx="314677" cy="99238"/>
          </a:xfrm>
          <a:prstGeom prst="rightArrow">
            <a:avLst/>
          </a:prstGeom>
          <a:solidFill>
            <a:srgbClr val="1932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0D22D78C-273C-0626-C5ED-5B81FF586F15}"/>
              </a:ext>
            </a:extLst>
          </p:cNvPr>
          <p:cNvSpPr/>
          <p:nvPr/>
        </p:nvSpPr>
        <p:spPr>
          <a:xfrm>
            <a:off x="993124" y="3088459"/>
            <a:ext cx="314677" cy="99238"/>
          </a:xfrm>
          <a:prstGeom prst="rightArrow">
            <a:avLst/>
          </a:prstGeom>
          <a:solidFill>
            <a:srgbClr val="1932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27388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12" name="Arrow: Pentagon 11">
            <a:extLst>
              <a:ext uri="{FF2B5EF4-FFF2-40B4-BE49-F238E27FC236}">
                <a16:creationId xmlns:a16="http://schemas.microsoft.com/office/drawing/2014/main" id="{2CDCF4D9-137B-0EEC-FFBC-BF77AB1F3D03}"/>
              </a:ext>
            </a:extLst>
          </p:cNvPr>
          <p:cNvSpPr/>
          <p:nvPr/>
        </p:nvSpPr>
        <p:spPr>
          <a:xfrm>
            <a:off x="1192553" y="534998"/>
            <a:ext cx="1792391" cy="432558"/>
          </a:xfrm>
          <a:prstGeom prst="homePlate">
            <a:avLst/>
          </a:prstGeom>
          <a:solidFill>
            <a:srgbClr val="8CB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2" name="Google Shape;462;p33"/>
          <p:cNvSpPr txBox="1">
            <a:spLocks noGrp="1"/>
          </p:cNvSpPr>
          <p:nvPr>
            <p:ph type="title"/>
          </p:nvPr>
        </p:nvSpPr>
        <p:spPr>
          <a:xfrm>
            <a:off x="1192553" y="478789"/>
            <a:ext cx="7100852" cy="4887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Work Flow</a:t>
            </a:r>
            <a:endParaRPr sz="2200" dirty="0"/>
          </a:p>
        </p:txBody>
      </p:sp>
      <p:grpSp>
        <p:nvGrpSpPr>
          <p:cNvPr id="529" name="Google Shape;529;p33"/>
          <p:cNvGrpSpPr/>
          <p:nvPr/>
        </p:nvGrpSpPr>
        <p:grpSpPr>
          <a:xfrm>
            <a:off x="8172283" y="3710305"/>
            <a:ext cx="613980" cy="898195"/>
            <a:chOff x="6995008" y="3710305"/>
            <a:chExt cx="613980" cy="898195"/>
          </a:xfrm>
        </p:grpSpPr>
        <p:grpSp>
          <p:nvGrpSpPr>
            <p:cNvPr id="530" name="Google Shape;530;p33"/>
            <p:cNvGrpSpPr/>
            <p:nvPr/>
          </p:nvGrpSpPr>
          <p:grpSpPr>
            <a:xfrm rot="7465359" flipH="1">
              <a:off x="7141256" y="3729005"/>
              <a:ext cx="321483" cy="524007"/>
              <a:chOff x="8651472" y="792816"/>
              <a:chExt cx="321479" cy="524000"/>
            </a:xfrm>
          </p:grpSpPr>
          <p:sp>
            <p:nvSpPr>
              <p:cNvPr id="531" name="Google Shape;531;p33"/>
              <p:cNvSpPr/>
              <p:nvPr/>
            </p:nvSpPr>
            <p:spPr>
              <a:xfrm>
                <a:off x="8651472" y="792816"/>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3"/>
              <p:cNvSpPr/>
              <p:nvPr/>
            </p:nvSpPr>
            <p:spPr>
              <a:xfrm>
                <a:off x="8894258" y="1238123"/>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 name="Google Shape;533;p33"/>
            <p:cNvSpPr/>
            <p:nvPr/>
          </p:nvSpPr>
          <p:spPr>
            <a:xfrm rot="7465303" flipH="1">
              <a:off x="7164138" y="4389676"/>
              <a:ext cx="191919" cy="178458"/>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 name="Google Shape;534;p33"/>
          <p:cNvSpPr/>
          <p:nvPr/>
        </p:nvSpPr>
        <p:spPr>
          <a:xfrm rot="7465325" flipH="1">
            <a:off x="8146827" y="4002374"/>
            <a:ext cx="124182" cy="119742"/>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0;p33">
            <a:extLst>
              <a:ext uri="{FF2B5EF4-FFF2-40B4-BE49-F238E27FC236}">
                <a16:creationId xmlns:a16="http://schemas.microsoft.com/office/drawing/2014/main" id="{FAF20028-9610-E823-4696-F3D4A2F7E588}"/>
              </a:ext>
            </a:extLst>
          </p:cNvPr>
          <p:cNvSpPr/>
          <p:nvPr/>
        </p:nvSpPr>
        <p:spPr>
          <a:xfrm>
            <a:off x="469665" y="486424"/>
            <a:ext cx="468843" cy="473495"/>
          </a:xfrm>
          <a:prstGeom prst="rect">
            <a:avLst/>
          </a:prstGeom>
          <a:solidFill>
            <a:schemeClr val="accent4"/>
          </a:solidFill>
          <a:ln>
            <a:noFill/>
          </a:ln>
          <a:effectLst>
            <a:outerShdw dist="57150"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solidFill>
                  <a:srgbClr val="193253"/>
                </a:solidFill>
              </a:rPr>
              <a:t>3</a:t>
            </a:r>
            <a:endParaRPr sz="3000" dirty="0">
              <a:solidFill>
                <a:srgbClr val="193253"/>
              </a:solidFill>
            </a:endParaRPr>
          </a:p>
        </p:txBody>
      </p:sp>
      <p:pic>
        <p:nvPicPr>
          <p:cNvPr id="3" name="Picture 2">
            <a:extLst>
              <a:ext uri="{FF2B5EF4-FFF2-40B4-BE49-F238E27FC236}">
                <a16:creationId xmlns:a16="http://schemas.microsoft.com/office/drawing/2014/main" id="{9502CF78-788C-752B-CA78-A2B8475DFA04}"/>
              </a:ext>
            </a:extLst>
          </p:cNvPr>
          <p:cNvPicPr>
            <a:picLocks noChangeAspect="1"/>
          </p:cNvPicPr>
          <p:nvPr/>
        </p:nvPicPr>
        <p:blipFill rotWithShape="1">
          <a:blip r:embed="rId3"/>
          <a:srcRect l="18791" t="26104" r="18860" b="7285"/>
          <a:stretch/>
        </p:blipFill>
        <p:spPr>
          <a:xfrm>
            <a:off x="1721454" y="1182394"/>
            <a:ext cx="5701092" cy="3426108"/>
          </a:xfrm>
          <a:prstGeom prst="rect">
            <a:avLst/>
          </a:prstGeom>
        </p:spPr>
      </p:pic>
    </p:spTree>
    <p:extLst>
      <p:ext uri="{BB962C8B-B14F-4D97-AF65-F5344CB8AC3E}">
        <p14:creationId xmlns:p14="http://schemas.microsoft.com/office/powerpoint/2010/main" val="2282870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16" name="Arrow: Pentagon 15">
            <a:extLst>
              <a:ext uri="{FF2B5EF4-FFF2-40B4-BE49-F238E27FC236}">
                <a16:creationId xmlns:a16="http://schemas.microsoft.com/office/drawing/2014/main" id="{32A79E3D-007D-6687-4775-36C898AC656A}"/>
              </a:ext>
            </a:extLst>
          </p:cNvPr>
          <p:cNvSpPr/>
          <p:nvPr/>
        </p:nvSpPr>
        <p:spPr>
          <a:xfrm>
            <a:off x="1100086" y="467781"/>
            <a:ext cx="1792391" cy="432558"/>
          </a:xfrm>
          <a:prstGeom prst="homePlate">
            <a:avLst/>
          </a:prstGeom>
          <a:solidFill>
            <a:srgbClr val="8CB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Google Shape;462;p33">
            <a:extLst>
              <a:ext uri="{FF2B5EF4-FFF2-40B4-BE49-F238E27FC236}">
                <a16:creationId xmlns:a16="http://schemas.microsoft.com/office/drawing/2014/main" id="{3D650F96-BDEE-0963-DA40-8D1DFC1E7523}"/>
              </a:ext>
            </a:extLst>
          </p:cNvPr>
          <p:cNvSpPr txBox="1">
            <a:spLocks noGrp="1"/>
          </p:cNvSpPr>
          <p:nvPr>
            <p:ph type="title"/>
          </p:nvPr>
        </p:nvSpPr>
        <p:spPr>
          <a:xfrm>
            <a:off x="1100086" y="411572"/>
            <a:ext cx="7100852" cy="4887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Dataset</a:t>
            </a:r>
            <a:endParaRPr sz="2200" dirty="0"/>
          </a:p>
        </p:txBody>
      </p:sp>
      <p:sp>
        <p:nvSpPr>
          <p:cNvPr id="18" name="Google Shape;464;p33">
            <a:extLst>
              <a:ext uri="{FF2B5EF4-FFF2-40B4-BE49-F238E27FC236}">
                <a16:creationId xmlns:a16="http://schemas.microsoft.com/office/drawing/2014/main" id="{D4CFA467-C1E7-C2FB-01E0-FCBD4406E35C}"/>
              </a:ext>
            </a:extLst>
          </p:cNvPr>
          <p:cNvSpPr txBox="1">
            <a:spLocks/>
          </p:cNvSpPr>
          <p:nvPr/>
        </p:nvSpPr>
        <p:spPr>
          <a:xfrm>
            <a:off x="504242" y="1038562"/>
            <a:ext cx="6868781" cy="882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285750" indent="-285750" algn="just">
              <a:lnSpc>
                <a:spcPct val="150000"/>
              </a:lnSpc>
              <a:buSzPct val="100000"/>
              <a:buFont typeface="Arial" panose="020B0604020202020204" pitchFamily="34" charset="0"/>
              <a:buChar char="•"/>
            </a:pPr>
            <a:r>
              <a:rPr lang="en-US" sz="1500" dirty="0"/>
              <a:t>Dataset is collected from UCI repository. The dataset contains 3221 instances with a total of 30 features.</a:t>
            </a:r>
          </a:p>
        </p:txBody>
      </p:sp>
      <p:graphicFrame>
        <p:nvGraphicFramePr>
          <p:cNvPr id="24" name="Google Shape;975;p41">
            <a:extLst>
              <a:ext uri="{FF2B5EF4-FFF2-40B4-BE49-F238E27FC236}">
                <a16:creationId xmlns:a16="http://schemas.microsoft.com/office/drawing/2014/main" id="{83C13F33-7E4E-8DF6-AD55-03F028FD7F40}"/>
              </a:ext>
            </a:extLst>
          </p:cNvPr>
          <p:cNvGraphicFramePr/>
          <p:nvPr>
            <p:extLst>
              <p:ext uri="{D42A27DB-BD31-4B8C-83A1-F6EECF244321}">
                <p14:modId xmlns:p14="http://schemas.microsoft.com/office/powerpoint/2010/main" val="1768858391"/>
              </p:ext>
            </p:extLst>
          </p:nvPr>
        </p:nvGraphicFramePr>
        <p:xfrm>
          <a:off x="1100086" y="2340338"/>
          <a:ext cx="6478773" cy="2317896"/>
        </p:xfrm>
        <a:graphic>
          <a:graphicData uri="http://schemas.openxmlformats.org/drawingml/2006/table">
            <a:tbl>
              <a:tblPr>
                <a:noFill/>
                <a:tableStyleId>{7177A056-1087-430A-9608-5CD287BEAE28}</a:tableStyleId>
              </a:tblPr>
              <a:tblGrid>
                <a:gridCol w="1502736">
                  <a:extLst>
                    <a:ext uri="{9D8B030D-6E8A-4147-A177-3AD203B41FA5}">
                      <a16:colId xmlns:a16="http://schemas.microsoft.com/office/drawing/2014/main" val="20000"/>
                    </a:ext>
                  </a:extLst>
                </a:gridCol>
                <a:gridCol w="1431851">
                  <a:extLst>
                    <a:ext uri="{9D8B030D-6E8A-4147-A177-3AD203B41FA5}">
                      <a16:colId xmlns:a16="http://schemas.microsoft.com/office/drawing/2014/main" val="20001"/>
                    </a:ext>
                  </a:extLst>
                </a:gridCol>
                <a:gridCol w="1105786">
                  <a:extLst>
                    <a:ext uri="{9D8B030D-6E8A-4147-A177-3AD203B41FA5}">
                      <a16:colId xmlns:a16="http://schemas.microsoft.com/office/drawing/2014/main" val="20002"/>
                    </a:ext>
                  </a:extLst>
                </a:gridCol>
                <a:gridCol w="1190846">
                  <a:extLst>
                    <a:ext uri="{9D8B030D-6E8A-4147-A177-3AD203B41FA5}">
                      <a16:colId xmlns:a16="http://schemas.microsoft.com/office/drawing/2014/main" val="20003"/>
                    </a:ext>
                  </a:extLst>
                </a:gridCol>
                <a:gridCol w="1247554">
                  <a:extLst>
                    <a:ext uri="{9D8B030D-6E8A-4147-A177-3AD203B41FA5}">
                      <a16:colId xmlns:a16="http://schemas.microsoft.com/office/drawing/2014/main" val="20004"/>
                    </a:ext>
                  </a:extLst>
                </a:gridCol>
              </a:tblGrid>
              <a:tr h="386316">
                <a:tc>
                  <a:txBody>
                    <a:bodyPr/>
                    <a:lstStyle/>
                    <a:p>
                      <a:pPr marL="0" lvl="0" indent="0" algn="l" rtl="0">
                        <a:spcBef>
                          <a:spcPts val="0"/>
                        </a:spcBef>
                        <a:spcAft>
                          <a:spcPts val="0"/>
                        </a:spcAft>
                        <a:buNone/>
                      </a:pPr>
                      <a:r>
                        <a:rPr lang="e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rPr>
                        <a:t>age</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91425" marR="91425" marT="0" marB="0" anchor="ctr">
                    <a:lnL w="9525" cap="flat" cmpd="sng">
                      <a:solidFill>
                        <a:schemeClr val="dk1">
                          <a:alpha val="0"/>
                        </a:schemeClr>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pregnant</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lgn="ctr">
                      <a:solidFill>
                        <a:schemeClr val="accent3"/>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goiter</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lgn="ctr">
                      <a:solidFill>
                        <a:schemeClr val="accent3"/>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T3_measured</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lgn="ctr">
                      <a:solidFill>
                        <a:schemeClr val="accent3"/>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FTI_measured</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lgn="ctr">
                      <a:solidFill>
                        <a:schemeClr val="accent3"/>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6316">
                <a:tc>
                  <a:txBody>
                    <a:bodyPr/>
                    <a:lstStyle/>
                    <a:p>
                      <a:pPr marL="0" lvl="0" indent="0" algn="l" rtl="0">
                        <a:spcBef>
                          <a:spcPts val="0"/>
                        </a:spcBef>
                        <a:spcAft>
                          <a:spcPts val="0"/>
                        </a:spcAft>
                        <a:buNone/>
                      </a:pPr>
                      <a:r>
                        <a:rPr lang="e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rPr>
                        <a:t>sex</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thyroid_surgery</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tumor</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T3</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FTI</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extLst>
                  <a:ext uri="{0D108BD9-81ED-4DB2-BD59-A6C34878D82A}">
                    <a16:rowId xmlns:a16="http://schemas.microsoft.com/office/drawing/2014/main" val="10002"/>
                  </a:ext>
                </a:extLst>
              </a:tr>
              <a:tr h="386316">
                <a:tc>
                  <a:txBody>
                    <a:bodyPr/>
                    <a:lstStyle/>
                    <a:p>
                      <a:pPr marL="0" lvl="0" indent="0" algn="l" rtl="0">
                        <a:spcBef>
                          <a:spcPts val="0"/>
                        </a:spcBef>
                        <a:spcAft>
                          <a:spcPts val="0"/>
                        </a:spcAft>
                        <a:buNone/>
                      </a:pPr>
                      <a:r>
                        <a:rPr lang="en-I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rPr>
                        <a:t>o</a:t>
                      </a:r>
                      <a:r>
                        <a:rPr lang="e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rPr>
                        <a:t>n_thyroxine</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I131_treatment</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hypopituitary</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TT4-measured</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TBG_measured</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6316">
                <a:tc>
                  <a:txBody>
                    <a:bodyPr/>
                    <a:lstStyle/>
                    <a:p>
                      <a:pPr marL="0" lvl="0" indent="0" algn="l" rtl="0">
                        <a:spcBef>
                          <a:spcPts val="0"/>
                        </a:spcBef>
                        <a:spcAft>
                          <a:spcPts val="0"/>
                        </a:spcAft>
                        <a:buNone/>
                      </a:pPr>
                      <a:r>
                        <a:rPr lang="en-I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rPr>
                        <a:t>q</a:t>
                      </a:r>
                      <a:r>
                        <a:rPr lang="e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rPr>
                        <a:t>uery_on_thyroxine</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I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q</a:t>
                      </a:r>
                      <a:r>
                        <a:rPr lang="e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uery_hypothyroid</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psych</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TT4</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TBG</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extLst>
                  <a:ext uri="{0D108BD9-81ED-4DB2-BD59-A6C34878D82A}">
                    <a16:rowId xmlns:a16="http://schemas.microsoft.com/office/drawing/2014/main" val="10004"/>
                  </a:ext>
                </a:extLst>
              </a:tr>
              <a:tr h="386316">
                <a:tc>
                  <a:txBody>
                    <a:bodyPr/>
                    <a:lstStyle/>
                    <a:p>
                      <a:pPr marL="0" lvl="0" indent="0" algn="l" rtl="0">
                        <a:spcBef>
                          <a:spcPts val="0"/>
                        </a:spcBef>
                        <a:spcAft>
                          <a:spcPts val="0"/>
                        </a:spcAft>
                        <a:buNone/>
                      </a:pPr>
                      <a:r>
                        <a:rPr lang="e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rPr>
                        <a:t>on_antithyroidmeds</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000" b="1"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query_hyperthyroid</a:t>
                      </a:r>
                      <a:endParaRPr lang="en-I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TSH_measured</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T4U_measured</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referral_source</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86316">
                <a:tc>
                  <a:txBody>
                    <a:bodyPr/>
                    <a:lstStyle/>
                    <a:p>
                      <a:pPr marL="0" lvl="0" indent="0" algn="l" rtl="0">
                        <a:spcBef>
                          <a:spcPts val="0"/>
                        </a:spcBef>
                        <a:spcAft>
                          <a:spcPts val="0"/>
                        </a:spcAft>
                        <a:buNone/>
                      </a:pPr>
                      <a:r>
                        <a:rPr lang="e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rPr>
                        <a:t>sick</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lithium</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TSH</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T4U</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category</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extLst>
                  <a:ext uri="{0D108BD9-81ED-4DB2-BD59-A6C34878D82A}">
                    <a16:rowId xmlns:a16="http://schemas.microsoft.com/office/drawing/2014/main" val="10006"/>
                  </a:ext>
                </a:extLst>
              </a:tr>
            </a:tbl>
          </a:graphicData>
        </a:graphic>
      </p:graphicFrame>
      <p:sp>
        <p:nvSpPr>
          <p:cNvPr id="25" name="Google Shape;985;p42">
            <a:extLst>
              <a:ext uri="{FF2B5EF4-FFF2-40B4-BE49-F238E27FC236}">
                <a16:creationId xmlns:a16="http://schemas.microsoft.com/office/drawing/2014/main" id="{418F06C4-C736-2E74-A0AA-783A9028BB7B}"/>
              </a:ext>
            </a:extLst>
          </p:cNvPr>
          <p:cNvSpPr txBox="1"/>
          <p:nvPr/>
        </p:nvSpPr>
        <p:spPr>
          <a:xfrm flipH="1">
            <a:off x="995914" y="1967611"/>
            <a:ext cx="2708150" cy="32606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dirty="0">
                <a:solidFill>
                  <a:schemeClr val="dk1"/>
                </a:solidFill>
                <a:latin typeface="Open Sans"/>
                <a:ea typeface="Open Sans"/>
                <a:cs typeface="Open Sans"/>
                <a:sym typeface="Open Sans"/>
              </a:rPr>
              <a:t>Data sample attribute Types</a:t>
            </a:r>
            <a:endParaRPr sz="1100" dirty="0">
              <a:solidFill>
                <a:schemeClr val="dk1"/>
              </a:solidFill>
              <a:latin typeface="Open Sans"/>
              <a:ea typeface="Open Sans"/>
              <a:cs typeface="Open Sans"/>
              <a:sym typeface="Open Sans"/>
            </a:endParaRPr>
          </a:p>
        </p:txBody>
      </p:sp>
      <p:sp>
        <p:nvSpPr>
          <p:cNvPr id="31" name="Google Shape;460;p33">
            <a:extLst>
              <a:ext uri="{FF2B5EF4-FFF2-40B4-BE49-F238E27FC236}">
                <a16:creationId xmlns:a16="http://schemas.microsoft.com/office/drawing/2014/main" id="{82427A31-BFB7-82E4-579E-BA2F06E4FCAC}"/>
              </a:ext>
            </a:extLst>
          </p:cNvPr>
          <p:cNvSpPr/>
          <p:nvPr/>
        </p:nvSpPr>
        <p:spPr>
          <a:xfrm>
            <a:off x="407785" y="411572"/>
            <a:ext cx="468843" cy="473495"/>
          </a:xfrm>
          <a:prstGeom prst="rect">
            <a:avLst/>
          </a:prstGeom>
          <a:solidFill>
            <a:schemeClr val="accent4"/>
          </a:solidFill>
          <a:ln>
            <a:noFill/>
          </a:ln>
          <a:effectLst>
            <a:outerShdw dist="57150"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solidFill>
                  <a:srgbClr val="193253"/>
                </a:solidFill>
              </a:rPr>
              <a:t>3</a:t>
            </a:r>
            <a:endParaRPr sz="3000" dirty="0">
              <a:solidFill>
                <a:srgbClr val="193253"/>
              </a:solidFill>
            </a:endParaRPr>
          </a:p>
        </p:txBody>
      </p:sp>
    </p:spTree>
    <p:extLst>
      <p:ext uri="{BB962C8B-B14F-4D97-AF65-F5344CB8AC3E}">
        <p14:creationId xmlns:p14="http://schemas.microsoft.com/office/powerpoint/2010/main" val="151850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16" name="Arrow: Pentagon 15">
            <a:extLst>
              <a:ext uri="{FF2B5EF4-FFF2-40B4-BE49-F238E27FC236}">
                <a16:creationId xmlns:a16="http://schemas.microsoft.com/office/drawing/2014/main" id="{32A79E3D-007D-6687-4775-36C898AC656A}"/>
              </a:ext>
            </a:extLst>
          </p:cNvPr>
          <p:cNvSpPr/>
          <p:nvPr/>
        </p:nvSpPr>
        <p:spPr>
          <a:xfrm>
            <a:off x="1208131" y="549795"/>
            <a:ext cx="1792391" cy="432558"/>
          </a:xfrm>
          <a:prstGeom prst="homePlate">
            <a:avLst/>
          </a:prstGeom>
          <a:solidFill>
            <a:srgbClr val="8CB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Google Shape;462;p33">
            <a:extLst>
              <a:ext uri="{FF2B5EF4-FFF2-40B4-BE49-F238E27FC236}">
                <a16:creationId xmlns:a16="http://schemas.microsoft.com/office/drawing/2014/main" id="{3D650F96-BDEE-0963-DA40-8D1DFC1E7523}"/>
              </a:ext>
            </a:extLst>
          </p:cNvPr>
          <p:cNvSpPr txBox="1">
            <a:spLocks noGrp="1"/>
          </p:cNvSpPr>
          <p:nvPr>
            <p:ph type="title"/>
          </p:nvPr>
        </p:nvSpPr>
        <p:spPr>
          <a:xfrm>
            <a:off x="1208131" y="493586"/>
            <a:ext cx="7100852" cy="4887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Accuracy</a:t>
            </a:r>
            <a:endParaRPr sz="2200" dirty="0"/>
          </a:p>
        </p:txBody>
      </p:sp>
      <p:sp>
        <p:nvSpPr>
          <p:cNvPr id="2" name="Flowchart: Terminator 1">
            <a:extLst>
              <a:ext uri="{FF2B5EF4-FFF2-40B4-BE49-F238E27FC236}">
                <a16:creationId xmlns:a16="http://schemas.microsoft.com/office/drawing/2014/main" id="{8BAB3359-F63E-D306-E1EC-1029D8ED1ED6}"/>
              </a:ext>
            </a:extLst>
          </p:cNvPr>
          <p:cNvSpPr/>
          <p:nvPr/>
        </p:nvSpPr>
        <p:spPr>
          <a:xfrm>
            <a:off x="767686" y="1600554"/>
            <a:ext cx="2357480" cy="552893"/>
          </a:xfrm>
          <a:prstGeom prst="flowChartTerminator">
            <a:avLst/>
          </a:prstGeom>
          <a:solidFill>
            <a:srgbClr val="1932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DT</a:t>
            </a:r>
            <a:endParaRPr lang="en-IN" dirty="0"/>
          </a:p>
        </p:txBody>
      </p:sp>
      <p:sp>
        <p:nvSpPr>
          <p:cNvPr id="3" name="Oval 2">
            <a:extLst>
              <a:ext uri="{FF2B5EF4-FFF2-40B4-BE49-F238E27FC236}">
                <a16:creationId xmlns:a16="http://schemas.microsoft.com/office/drawing/2014/main" id="{13E7E9FD-72C2-9B11-5EEE-46BDBA95036A}"/>
              </a:ext>
            </a:extLst>
          </p:cNvPr>
          <p:cNvSpPr/>
          <p:nvPr/>
        </p:nvSpPr>
        <p:spPr>
          <a:xfrm>
            <a:off x="1062336" y="1460098"/>
            <a:ext cx="979824" cy="833803"/>
          </a:xfrm>
          <a:prstGeom prst="ellipse">
            <a:avLst/>
          </a:prstGeom>
          <a:solidFill>
            <a:srgbClr val="FFFFFF"/>
          </a:solidFill>
          <a:ln>
            <a:solidFill>
              <a:srgbClr val="8CB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solidFill>
                <a:srgbClr val="193253"/>
              </a:solidFill>
            </a:endParaRPr>
          </a:p>
        </p:txBody>
      </p:sp>
      <p:sp>
        <p:nvSpPr>
          <p:cNvPr id="15" name="Google Shape;460;p33">
            <a:extLst>
              <a:ext uri="{FF2B5EF4-FFF2-40B4-BE49-F238E27FC236}">
                <a16:creationId xmlns:a16="http://schemas.microsoft.com/office/drawing/2014/main" id="{2E97573A-1C3A-A3A8-622A-96C4B270F0F8}"/>
              </a:ext>
            </a:extLst>
          </p:cNvPr>
          <p:cNvSpPr/>
          <p:nvPr/>
        </p:nvSpPr>
        <p:spPr>
          <a:xfrm>
            <a:off x="441311" y="493586"/>
            <a:ext cx="468843" cy="473495"/>
          </a:xfrm>
          <a:prstGeom prst="rect">
            <a:avLst/>
          </a:prstGeom>
          <a:solidFill>
            <a:schemeClr val="accent4"/>
          </a:solidFill>
          <a:ln>
            <a:noFill/>
          </a:ln>
          <a:effectLst>
            <a:outerShdw dist="57150"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solidFill>
                  <a:srgbClr val="193253"/>
                </a:solidFill>
              </a:rPr>
              <a:t>3</a:t>
            </a:r>
            <a:endParaRPr sz="3000" dirty="0">
              <a:solidFill>
                <a:srgbClr val="193253"/>
              </a:solidFill>
            </a:endParaRPr>
          </a:p>
        </p:txBody>
      </p:sp>
      <p:sp>
        <p:nvSpPr>
          <p:cNvPr id="10" name="Flowchart: Terminator 9">
            <a:extLst>
              <a:ext uri="{FF2B5EF4-FFF2-40B4-BE49-F238E27FC236}">
                <a16:creationId xmlns:a16="http://schemas.microsoft.com/office/drawing/2014/main" id="{3612A474-BFAF-8008-615D-8E547AD64AA4}"/>
              </a:ext>
            </a:extLst>
          </p:cNvPr>
          <p:cNvSpPr/>
          <p:nvPr/>
        </p:nvSpPr>
        <p:spPr>
          <a:xfrm>
            <a:off x="3393260" y="1600554"/>
            <a:ext cx="2357480" cy="552893"/>
          </a:xfrm>
          <a:prstGeom prst="flowChartTerminator">
            <a:avLst/>
          </a:prstGeom>
          <a:solidFill>
            <a:srgbClr val="1932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RF</a:t>
            </a:r>
            <a:endParaRPr lang="en-IN" dirty="0"/>
          </a:p>
        </p:txBody>
      </p:sp>
      <p:sp>
        <p:nvSpPr>
          <p:cNvPr id="18" name="Oval 17">
            <a:extLst>
              <a:ext uri="{FF2B5EF4-FFF2-40B4-BE49-F238E27FC236}">
                <a16:creationId xmlns:a16="http://schemas.microsoft.com/office/drawing/2014/main" id="{1B5C29C7-7C95-D055-DCCE-6A2432AE06CA}"/>
              </a:ext>
            </a:extLst>
          </p:cNvPr>
          <p:cNvSpPr/>
          <p:nvPr/>
        </p:nvSpPr>
        <p:spPr>
          <a:xfrm>
            <a:off x="3687910" y="1460098"/>
            <a:ext cx="979824" cy="833803"/>
          </a:xfrm>
          <a:prstGeom prst="ellipse">
            <a:avLst/>
          </a:prstGeom>
          <a:solidFill>
            <a:srgbClr val="FFFFFF"/>
          </a:solidFill>
          <a:ln>
            <a:solidFill>
              <a:srgbClr val="8CB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solidFill>
                <a:srgbClr val="193253"/>
              </a:solidFill>
            </a:endParaRPr>
          </a:p>
        </p:txBody>
      </p:sp>
      <p:sp>
        <p:nvSpPr>
          <p:cNvPr id="25" name="Flowchart: Terminator 24">
            <a:extLst>
              <a:ext uri="{FF2B5EF4-FFF2-40B4-BE49-F238E27FC236}">
                <a16:creationId xmlns:a16="http://schemas.microsoft.com/office/drawing/2014/main" id="{E2A3A1BC-758A-C9A2-299C-ADFE19F34736}"/>
              </a:ext>
            </a:extLst>
          </p:cNvPr>
          <p:cNvSpPr/>
          <p:nvPr/>
        </p:nvSpPr>
        <p:spPr>
          <a:xfrm>
            <a:off x="6056337" y="1600554"/>
            <a:ext cx="2357480" cy="552893"/>
          </a:xfrm>
          <a:prstGeom prst="flowChartTerminator">
            <a:avLst/>
          </a:prstGeom>
          <a:solidFill>
            <a:srgbClr val="1932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GBM</a:t>
            </a:r>
            <a:endParaRPr lang="en-IN" dirty="0"/>
          </a:p>
        </p:txBody>
      </p:sp>
      <p:sp>
        <p:nvSpPr>
          <p:cNvPr id="26" name="Oval 25">
            <a:extLst>
              <a:ext uri="{FF2B5EF4-FFF2-40B4-BE49-F238E27FC236}">
                <a16:creationId xmlns:a16="http://schemas.microsoft.com/office/drawing/2014/main" id="{CB4E832F-8BF0-AC0F-209C-8853540ECD59}"/>
              </a:ext>
            </a:extLst>
          </p:cNvPr>
          <p:cNvSpPr/>
          <p:nvPr/>
        </p:nvSpPr>
        <p:spPr>
          <a:xfrm>
            <a:off x="6350987" y="1460098"/>
            <a:ext cx="979824" cy="833803"/>
          </a:xfrm>
          <a:prstGeom prst="ellipse">
            <a:avLst/>
          </a:prstGeom>
          <a:solidFill>
            <a:srgbClr val="FFFFFF"/>
          </a:solidFill>
          <a:ln>
            <a:solidFill>
              <a:srgbClr val="8CB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solidFill>
                <a:srgbClr val="193253"/>
              </a:solidFill>
            </a:endParaRPr>
          </a:p>
        </p:txBody>
      </p:sp>
      <p:sp>
        <p:nvSpPr>
          <p:cNvPr id="27" name="Flowchart: Terminator 26">
            <a:extLst>
              <a:ext uri="{FF2B5EF4-FFF2-40B4-BE49-F238E27FC236}">
                <a16:creationId xmlns:a16="http://schemas.microsoft.com/office/drawing/2014/main" id="{2D74391C-FA7C-BDDF-63B7-118C270A7B64}"/>
              </a:ext>
            </a:extLst>
          </p:cNvPr>
          <p:cNvSpPr/>
          <p:nvPr/>
        </p:nvSpPr>
        <p:spPr>
          <a:xfrm>
            <a:off x="767686" y="2908840"/>
            <a:ext cx="2357480" cy="552893"/>
          </a:xfrm>
          <a:prstGeom prst="flowChartTerminator">
            <a:avLst/>
          </a:prstGeom>
          <a:solidFill>
            <a:srgbClr val="1932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NB</a:t>
            </a:r>
            <a:endParaRPr lang="en-IN" dirty="0"/>
          </a:p>
        </p:txBody>
      </p:sp>
      <p:sp>
        <p:nvSpPr>
          <p:cNvPr id="28" name="Oval 27">
            <a:extLst>
              <a:ext uri="{FF2B5EF4-FFF2-40B4-BE49-F238E27FC236}">
                <a16:creationId xmlns:a16="http://schemas.microsoft.com/office/drawing/2014/main" id="{5F87C8D5-BC49-2014-AB44-EAD085D523CA}"/>
              </a:ext>
            </a:extLst>
          </p:cNvPr>
          <p:cNvSpPr/>
          <p:nvPr/>
        </p:nvSpPr>
        <p:spPr>
          <a:xfrm>
            <a:off x="1062336" y="2768384"/>
            <a:ext cx="979824" cy="833803"/>
          </a:xfrm>
          <a:prstGeom prst="ellipse">
            <a:avLst/>
          </a:prstGeom>
          <a:solidFill>
            <a:srgbClr val="FFFFFF"/>
          </a:solidFill>
          <a:ln>
            <a:solidFill>
              <a:srgbClr val="8CB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solidFill>
                <a:srgbClr val="193253"/>
              </a:solidFill>
            </a:endParaRPr>
          </a:p>
        </p:txBody>
      </p:sp>
      <p:sp>
        <p:nvSpPr>
          <p:cNvPr id="29" name="Flowchart: Terminator 28">
            <a:extLst>
              <a:ext uri="{FF2B5EF4-FFF2-40B4-BE49-F238E27FC236}">
                <a16:creationId xmlns:a16="http://schemas.microsoft.com/office/drawing/2014/main" id="{FB9E8D19-F44A-CD45-6CE6-AF44072C7D79}"/>
              </a:ext>
            </a:extLst>
          </p:cNvPr>
          <p:cNvSpPr/>
          <p:nvPr/>
        </p:nvSpPr>
        <p:spPr>
          <a:xfrm>
            <a:off x="3571096" y="2908840"/>
            <a:ext cx="2357480" cy="552893"/>
          </a:xfrm>
          <a:prstGeom prst="flowChartTerminator">
            <a:avLst/>
          </a:prstGeom>
          <a:solidFill>
            <a:srgbClr val="1932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KNN</a:t>
            </a:r>
            <a:endParaRPr lang="en-IN" dirty="0"/>
          </a:p>
        </p:txBody>
      </p:sp>
      <p:sp>
        <p:nvSpPr>
          <p:cNvPr id="30" name="Oval 29">
            <a:extLst>
              <a:ext uri="{FF2B5EF4-FFF2-40B4-BE49-F238E27FC236}">
                <a16:creationId xmlns:a16="http://schemas.microsoft.com/office/drawing/2014/main" id="{4EEF19FD-5A6F-1B39-61BA-B586F36BBF28}"/>
              </a:ext>
            </a:extLst>
          </p:cNvPr>
          <p:cNvSpPr/>
          <p:nvPr/>
        </p:nvSpPr>
        <p:spPr>
          <a:xfrm>
            <a:off x="3865746" y="2768384"/>
            <a:ext cx="979824" cy="833803"/>
          </a:xfrm>
          <a:prstGeom prst="ellipse">
            <a:avLst/>
          </a:prstGeom>
          <a:solidFill>
            <a:srgbClr val="FFFFFF"/>
          </a:solidFill>
          <a:ln>
            <a:solidFill>
              <a:srgbClr val="8CB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solidFill>
                <a:srgbClr val="193253"/>
              </a:solidFill>
            </a:endParaRPr>
          </a:p>
        </p:txBody>
      </p:sp>
      <p:sp>
        <p:nvSpPr>
          <p:cNvPr id="4" name="TextBox 3">
            <a:extLst>
              <a:ext uri="{FF2B5EF4-FFF2-40B4-BE49-F238E27FC236}">
                <a16:creationId xmlns:a16="http://schemas.microsoft.com/office/drawing/2014/main" id="{CB8C839F-E39A-CA6E-7538-26772357EB63}"/>
              </a:ext>
            </a:extLst>
          </p:cNvPr>
          <p:cNvSpPr txBox="1"/>
          <p:nvPr/>
        </p:nvSpPr>
        <p:spPr>
          <a:xfrm>
            <a:off x="1150428" y="1723110"/>
            <a:ext cx="795998" cy="307777"/>
          </a:xfrm>
          <a:prstGeom prst="rect">
            <a:avLst/>
          </a:prstGeom>
          <a:noFill/>
        </p:spPr>
        <p:txBody>
          <a:bodyPr wrap="square" rtlCol="0">
            <a:spAutoFit/>
          </a:bodyPr>
          <a:lstStyle/>
          <a:p>
            <a:pPr algn="ctr"/>
            <a:r>
              <a:rPr lang="en-US" b="1">
                <a:solidFill>
                  <a:srgbClr val="193253"/>
                </a:solidFill>
              </a:rPr>
              <a:t>90.43%</a:t>
            </a:r>
            <a:endParaRPr lang="en-IN" b="1" dirty="0">
              <a:solidFill>
                <a:srgbClr val="193253"/>
              </a:solidFill>
            </a:endParaRPr>
          </a:p>
        </p:txBody>
      </p:sp>
      <p:sp>
        <p:nvSpPr>
          <p:cNvPr id="5" name="TextBox 4">
            <a:extLst>
              <a:ext uri="{FF2B5EF4-FFF2-40B4-BE49-F238E27FC236}">
                <a16:creationId xmlns:a16="http://schemas.microsoft.com/office/drawing/2014/main" id="{04D2BC73-29C7-0003-15A9-5545BA85C092}"/>
              </a:ext>
            </a:extLst>
          </p:cNvPr>
          <p:cNvSpPr txBox="1"/>
          <p:nvPr/>
        </p:nvSpPr>
        <p:spPr>
          <a:xfrm>
            <a:off x="3779823" y="1731516"/>
            <a:ext cx="795998" cy="307777"/>
          </a:xfrm>
          <a:prstGeom prst="rect">
            <a:avLst/>
          </a:prstGeom>
          <a:noFill/>
        </p:spPr>
        <p:txBody>
          <a:bodyPr wrap="square" rtlCol="0">
            <a:spAutoFit/>
          </a:bodyPr>
          <a:lstStyle/>
          <a:p>
            <a:pPr algn="ctr"/>
            <a:r>
              <a:rPr lang="en-US" b="1" dirty="0">
                <a:solidFill>
                  <a:srgbClr val="193253"/>
                </a:solidFill>
              </a:rPr>
              <a:t>91.42%</a:t>
            </a:r>
            <a:endParaRPr lang="en-IN" b="1" dirty="0">
              <a:solidFill>
                <a:srgbClr val="193253"/>
              </a:solidFill>
            </a:endParaRPr>
          </a:p>
        </p:txBody>
      </p:sp>
      <p:sp>
        <p:nvSpPr>
          <p:cNvPr id="6" name="TextBox 5">
            <a:extLst>
              <a:ext uri="{FF2B5EF4-FFF2-40B4-BE49-F238E27FC236}">
                <a16:creationId xmlns:a16="http://schemas.microsoft.com/office/drawing/2014/main" id="{1E243368-D2B1-6E87-35DC-E3C80153F959}"/>
              </a:ext>
            </a:extLst>
          </p:cNvPr>
          <p:cNvSpPr txBox="1"/>
          <p:nvPr/>
        </p:nvSpPr>
        <p:spPr>
          <a:xfrm>
            <a:off x="6439079" y="1757653"/>
            <a:ext cx="795998" cy="307777"/>
          </a:xfrm>
          <a:prstGeom prst="rect">
            <a:avLst/>
          </a:prstGeom>
          <a:noFill/>
        </p:spPr>
        <p:txBody>
          <a:bodyPr wrap="square" rtlCol="0">
            <a:spAutoFit/>
          </a:bodyPr>
          <a:lstStyle/>
          <a:p>
            <a:pPr algn="ctr"/>
            <a:r>
              <a:rPr lang="en-US" b="1" dirty="0">
                <a:solidFill>
                  <a:srgbClr val="193253"/>
                </a:solidFill>
              </a:rPr>
              <a:t>90.5%</a:t>
            </a:r>
            <a:endParaRPr lang="en-IN" b="1" dirty="0">
              <a:solidFill>
                <a:srgbClr val="193253"/>
              </a:solidFill>
            </a:endParaRPr>
          </a:p>
        </p:txBody>
      </p:sp>
      <p:sp>
        <p:nvSpPr>
          <p:cNvPr id="7" name="TextBox 6">
            <a:extLst>
              <a:ext uri="{FF2B5EF4-FFF2-40B4-BE49-F238E27FC236}">
                <a16:creationId xmlns:a16="http://schemas.microsoft.com/office/drawing/2014/main" id="{2054118B-04DF-A5CC-FE00-FB6635E9F4C9}"/>
              </a:ext>
            </a:extLst>
          </p:cNvPr>
          <p:cNvSpPr txBox="1"/>
          <p:nvPr/>
        </p:nvSpPr>
        <p:spPr>
          <a:xfrm>
            <a:off x="1154249" y="3031396"/>
            <a:ext cx="795998" cy="307777"/>
          </a:xfrm>
          <a:prstGeom prst="rect">
            <a:avLst/>
          </a:prstGeom>
          <a:noFill/>
        </p:spPr>
        <p:txBody>
          <a:bodyPr wrap="square" rtlCol="0">
            <a:spAutoFit/>
          </a:bodyPr>
          <a:lstStyle/>
          <a:p>
            <a:pPr algn="ctr"/>
            <a:r>
              <a:rPr lang="en-US" b="1" dirty="0">
                <a:solidFill>
                  <a:srgbClr val="193253"/>
                </a:solidFill>
              </a:rPr>
              <a:t>67.86%</a:t>
            </a:r>
            <a:endParaRPr lang="en-IN" b="1" dirty="0">
              <a:solidFill>
                <a:srgbClr val="193253"/>
              </a:solidFill>
            </a:endParaRPr>
          </a:p>
        </p:txBody>
      </p:sp>
      <p:sp>
        <p:nvSpPr>
          <p:cNvPr id="8" name="TextBox 7">
            <a:extLst>
              <a:ext uri="{FF2B5EF4-FFF2-40B4-BE49-F238E27FC236}">
                <a16:creationId xmlns:a16="http://schemas.microsoft.com/office/drawing/2014/main" id="{38BFB615-E8CF-27DB-9FE3-6E31470B9B9D}"/>
              </a:ext>
            </a:extLst>
          </p:cNvPr>
          <p:cNvSpPr txBox="1"/>
          <p:nvPr/>
        </p:nvSpPr>
        <p:spPr>
          <a:xfrm>
            <a:off x="3957659" y="3031396"/>
            <a:ext cx="795998" cy="307777"/>
          </a:xfrm>
          <a:prstGeom prst="rect">
            <a:avLst/>
          </a:prstGeom>
          <a:noFill/>
        </p:spPr>
        <p:txBody>
          <a:bodyPr wrap="square" rtlCol="0">
            <a:spAutoFit/>
          </a:bodyPr>
          <a:lstStyle/>
          <a:p>
            <a:pPr algn="ctr"/>
            <a:r>
              <a:rPr lang="en-US" b="1" dirty="0">
                <a:solidFill>
                  <a:srgbClr val="193253"/>
                </a:solidFill>
              </a:rPr>
              <a:t>86.22%</a:t>
            </a:r>
            <a:endParaRPr lang="en-IN" b="1" dirty="0">
              <a:solidFill>
                <a:srgbClr val="193253"/>
              </a:solidFill>
            </a:endParaRPr>
          </a:p>
        </p:txBody>
      </p:sp>
      <p:sp>
        <p:nvSpPr>
          <p:cNvPr id="9" name="Flowchart: Terminator 8">
            <a:extLst>
              <a:ext uri="{FF2B5EF4-FFF2-40B4-BE49-F238E27FC236}">
                <a16:creationId xmlns:a16="http://schemas.microsoft.com/office/drawing/2014/main" id="{D8CA9DA5-5DE8-87D2-F6B9-53630F0204D3}"/>
              </a:ext>
            </a:extLst>
          </p:cNvPr>
          <p:cNvSpPr/>
          <p:nvPr/>
        </p:nvSpPr>
        <p:spPr>
          <a:xfrm>
            <a:off x="6056337" y="2908840"/>
            <a:ext cx="2357480" cy="552893"/>
          </a:xfrm>
          <a:prstGeom prst="flowChartTerminator">
            <a:avLst/>
          </a:prstGeom>
          <a:solidFill>
            <a:srgbClr val="1932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LR</a:t>
            </a:r>
            <a:endParaRPr lang="en-IN" dirty="0"/>
          </a:p>
        </p:txBody>
      </p:sp>
      <p:sp>
        <p:nvSpPr>
          <p:cNvPr id="11" name="Oval 10">
            <a:extLst>
              <a:ext uri="{FF2B5EF4-FFF2-40B4-BE49-F238E27FC236}">
                <a16:creationId xmlns:a16="http://schemas.microsoft.com/office/drawing/2014/main" id="{55EE63D4-28AD-51F3-956B-D82FC04922B2}"/>
              </a:ext>
            </a:extLst>
          </p:cNvPr>
          <p:cNvSpPr/>
          <p:nvPr/>
        </p:nvSpPr>
        <p:spPr>
          <a:xfrm>
            <a:off x="6350987" y="2768384"/>
            <a:ext cx="979824" cy="833803"/>
          </a:xfrm>
          <a:prstGeom prst="ellipse">
            <a:avLst/>
          </a:prstGeom>
          <a:solidFill>
            <a:srgbClr val="FFFFFF"/>
          </a:solidFill>
          <a:ln>
            <a:solidFill>
              <a:srgbClr val="8CB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solidFill>
                <a:srgbClr val="193253"/>
              </a:solidFill>
            </a:endParaRPr>
          </a:p>
        </p:txBody>
      </p:sp>
      <p:sp>
        <p:nvSpPr>
          <p:cNvPr id="12" name="TextBox 11">
            <a:extLst>
              <a:ext uri="{FF2B5EF4-FFF2-40B4-BE49-F238E27FC236}">
                <a16:creationId xmlns:a16="http://schemas.microsoft.com/office/drawing/2014/main" id="{40DE2695-6060-D4C0-0317-91BF957490EE}"/>
              </a:ext>
            </a:extLst>
          </p:cNvPr>
          <p:cNvSpPr txBox="1"/>
          <p:nvPr/>
        </p:nvSpPr>
        <p:spPr>
          <a:xfrm>
            <a:off x="6442900" y="3031396"/>
            <a:ext cx="795998" cy="307777"/>
          </a:xfrm>
          <a:prstGeom prst="rect">
            <a:avLst/>
          </a:prstGeom>
          <a:noFill/>
        </p:spPr>
        <p:txBody>
          <a:bodyPr wrap="square" rtlCol="0">
            <a:spAutoFit/>
          </a:bodyPr>
          <a:lstStyle/>
          <a:p>
            <a:pPr algn="ctr"/>
            <a:r>
              <a:rPr lang="en-US" b="1" dirty="0">
                <a:solidFill>
                  <a:srgbClr val="193253"/>
                </a:solidFill>
              </a:rPr>
              <a:t>73.15%</a:t>
            </a:r>
            <a:endParaRPr lang="en-IN" b="1" dirty="0">
              <a:solidFill>
                <a:srgbClr val="193253"/>
              </a:solidFill>
            </a:endParaRPr>
          </a:p>
        </p:txBody>
      </p:sp>
      <p:sp>
        <p:nvSpPr>
          <p:cNvPr id="13" name="Flowchart: Terminator 12">
            <a:extLst>
              <a:ext uri="{FF2B5EF4-FFF2-40B4-BE49-F238E27FC236}">
                <a16:creationId xmlns:a16="http://schemas.microsoft.com/office/drawing/2014/main" id="{26EAD72A-7033-24AA-A038-95BA400DE355}"/>
              </a:ext>
            </a:extLst>
          </p:cNvPr>
          <p:cNvSpPr/>
          <p:nvPr/>
        </p:nvSpPr>
        <p:spPr>
          <a:xfrm>
            <a:off x="3574917" y="4065861"/>
            <a:ext cx="2357480" cy="552893"/>
          </a:xfrm>
          <a:prstGeom prst="flowChartTerminator">
            <a:avLst/>
          </a:prstGeom>
          <a:solidFill>
            <a:srgbClr val="1932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SVM</a:t>
            </a:r>
            <a:endParaRPr lang="en-IN" dirty="0"/>
          </a:p>
        </p:txBody>
      </p:sp>
      <p:sp>
        <p:nvSpPr>
          <p:cNvPr id="14" name="Oval 13">
            <a:extLst>
              <a:ext uri="{FF2B5EF4-FFF2-40B4-BE49-F238E27FC236}">
                <a16:creationId xmlns:a16="http://schemas.microsoft.com/office/drawing/2014/main" id="{00ADE072-0FE4-C82E-BC57-1AA7102FA2EB}"/>
              </a:ext>
            </a:extLst>
          </p:cNvPr>
          <p:cNvSpPr/>
          <p:nvPr/>
        </p:nvSpPr>
        <p:spPr>
          <a:xfrm>
            <a:off x="3869567" y="3925405"/>
            <a:ext cx="979824" cy="833803"/>
          </a:xfrm>
          <a:prstGeom prst="ellipse">
            <a:avLst/>
          </a:prstGeom>
          <a:solidFill>
            <a:srgbClr val="FFFFFF"/>
          </a:solidFill>
          <a:ln>
            <a:solidFill>
              <a:srgbClr val="8CB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solidFill>
                <a:srgbClr val="193253"/>
              </a:solidFill>
            </a:endParaRPr>
          </a:p>
        </p:txBody>
      </p:sp>
      <p:sp>
        <p:nvSpPr>
          <p:cNvPr id="19" name="TextBox 18">
            <a:extLst>
              <a:ext uri="{FF2B5EF4-FFF2-40B4-BE49-F238E27FC236}">
                <a16:creationId xmlns:a16="http://schemas.microsoft.com/office/drawing/2014/main" id="{9EC918A2-3565-2DC0-079E-01559C86F3A1}"/>
              </a:ext>
            </a:extLst>
          </p:cNvPr>
          <p:cNvSpPr txBox="1"/>
          <p:nvPr/>
        </p:nvSpPr>
        <p:spPr>
          <a:xfrm>
            <a:off x="3961480" y="4188417"/>
            <a:ext cx="795998" cy="307777"/>
          </a:xfrm>
          <a:prstGeom prst="rect">
            <a:avLst/>
          </a:prstGeom>
          <a:noFill/>
        </p:spPr>
        <p:txBody>
          <a:bodyPr wrap="square" rtlCol="0">
            <a:spAutoFit/>
          </a:bodyPr>
          <a:lstStyle/>
          <a:p>
            <a:pPr algn="ctr"/>
            <a:r>
              <a:rPr lang="en-US" b="1" dirty="0">
                <a:solidFill>
                  <a:srgbClr val="193253"/>
                </a:solidFill>
              </a:rPr>
              <a:t>73.7%</a:t>
            </a:r>
            <a:endParaRPr lang="en-IN" b="1" dirty="0">
              <a:solidFill>
                <a:srgbClr val="193253"/>
              </a:solidFill>
            </a:endParaRPr>
          </a:p>
        </p:txBody>
      </p:sp>
    </p:spTree>
    <p:extLst>
      <p:ext uri="{BB962C8B-B14F-4D97-AF65-F5344CB8AC3E}">
        <p14:creationId xmlns:p14="http://schemas.microsoft.com/office/powerpoint/2010/main" val="1155101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9" name="Google Shape;599;p35"/>
          <p:cNvSpPr txBox="1">
            <a:spLocks noGrp="1"/>
          </p:cNvSpPr>
          <p:nvPr>
            <p:ph type="title"/>
          </p:nvPr>
        </p:nvSpPr>
        <p:spPr>
          <a:xfrm>
            <a:off x="719999" y="464368"/>
            <a:ext cx="7704000"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Summary</a:t>
            </a:r>
            <a:endParaRPr dirty="0"/>
          </a:p>
        </p:txBody>
      </p:sp>
      <p:graphicFrame>
        <p:nvGraphicFramePr>
          <p:cNvPr id="18" name="Google Shape;975;p41">
            <a:extLst>
              <a:ext uri="{FF2B5EF4-FFF2-40B4-BE49-F238E27FC236}">
                <a16:creationId xmlns:a16="http://schemas.microsoft.com/office/drawing/2014/main" id="{102C894F-5755-B2A5-DB04-CA2FEA887985}"/>
              </a:ext>
            </a:extLst>
          </p:cNvPr>
          <p:cNvGraphicFramePr/>
          <p:nvPr>
            <p:extLst>
              <p:ext uri="{D42A27DB-BD31-4B8C-83A1-F6EECF244321}">
                <p14:modId xmlns:p14="http://schemas.microsoft.com/office/powerpoint/2010/main" val="3542690398"/>
              </p:ext>
            </p:extLst>
          </p:nvPr>
        </p:nvGraphicFramePr>
        <p:xfrm>
          <a:off x="439322" y="985915"/>
          <a:ext cx="8265353" cy="3693217"/>
        </p:xfrm>
        <a:graphic>
          <a:graphicData uri="http://schemas.openxmlformats.org/drawingml/2006/table">
            <a:tbl>
              <a:tblPr firstRow="1" firstCol="1">
                <a:noFill/>
                <a:tableStyleId>{7177A056-1087-430A-9608-5CD287BEAE28}</a:tableStyleId>
              </a:tblPr>
              <a:tblGrid>
                <a:gridCol w="876461">
                  <a:extLst>
                    <a:ext uri="{9D8B030D-6E8A-4147-A177-3AD203B41FA5}">
                      <a16:colId xmlns:a16="http://schemas.microsoft.com/office/drawing/2014/main" val="20000"/>
                    </a:ext>
                  </a:extLst>
                </a:gridCol>
                <a:gridCol w="2585743">
                  <a:extLst>
                    <a:ext uri="{9D8B030D-6E8A-4147-A177-3AD203B41FA5}">
                      <a16:colId xmlns:a16="http://schemas.microsoft.com/office/drawing/2014/main" val="20001"/>
                    </a:ext>
                  </a:extLst>
                </a:gridCol>
                <a:gridCol w="1071229">
                  <a:extLst>
                    <a:ext uri="{9D8B030D-6E8A-4147-A177-3AD203B41FA5}">
                      <a16:colId xmlns:a16="http://schemas.microsoft.com/office/drawing/2014/main" val="20002"/>
                    </a:ext>
                  </a:extLst>
                </a:gridCol>
                <a:gridCol w="1918475">
                  <a:extLst>
                    <a:ext uri="{9D8B030D-6E8A-4147-A177-3AD203B41FA5}">
                      <a16:colId xmlns:a16="http://schemas.microsoft.com/office/drawing/2014/main" val="20003"/>
                    </a:ext>
                  </a:extLst>
                </a:gridCol>
                <a:gridCol w="1813445">
                  <a:extLst>
                    <a:ext uri="{9D8B030D-6E8A-4147-A177-3AD203B41FA5}">
                      <a16:colId xmlns:a16="http://schemas.microsoft.com/office/drawing/2014/main" val="20004"/>
                    </a:ext>
                  </a:extLst>
                </a:gridCol>
              </a:tblGrid>
              <a:tr h="625464">
                <a:tc>
                  <a:txBody>
                    <a:bodyPr/>
                    <a:lstStyle/>
                    <a:p>
                      <a:pPr marL="0" lvl="0" indent="0" algn="l" rtl="0">
                        <a:spcBef>
                          <a:spcPts val="0"/>
                        </a:spcBef>
                        <a:spcAft>
                          <a:spcPts val="0"/>
                        </a:spcAft>
                        <a:buNone/>
                      </a:pPr>
                      <a:endParaRPr sz="120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solidFill>
                        <a:schemeClr val="dk1">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rPr>
                        <a:t>Title</a:t>
                      </a:r>
                      <a:endParaRPr sz="12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45720" marR="45720"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rPr>
                        <a:t>Year</a:t>
                      </a:r>
                      <a:endParaRPr sz="12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45720" marR="45720"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2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rPr>
                        <a:t>Journal Name</a:t>
                      </a:r>
                      <a:endParaRPr sz="12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45720" marR="45720"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2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rPr>
                        <a:t>Summary</a:t>
                      </a:r>
                      <a:endParaRPr sz="12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45720" marR="45720" anchor="ctr">
                    <a:lnL w="9525" cap="flat" cmpd="sng">
                      <a:solidFill>
                        <a:schemeClr val="accent3">
                          <a:alpha val="0"/>
                        </a:schemeClr>
                      </a:solidFill>
                      <a:prstDash val="solid"/>
                      <a:round/>
                      <a:headEnd type="none" w="sm" len="sm"/>
                      <a:tailEnd type="none" w="sm" len="sm"/>
                    </a:lnL>
                    <a:lnR w="9525" cap="flat" cmpd="sng">
                      <a:solidFill>
                        <a:schemeClr val="accent3">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859130">
                <a:tc>
                  <a:txBody>
                    <a:bodyPr/>
                    <a:lstStyle/>
                    <a:p>
                      <a:pPr marL="0" lvl="0" indent="0" algn="ctr" rtl="0">
                        <a:spcBef>
                          <a:spcPts val="0"/>
                        </a:spcBef>
                        <a:spcAft>
                          <a:spcPts val="0"/>
                        </a:spcAft>
                        <a:buNone/>
                      </a:pPr>
                      <a:r>
                        <a:rPr lang="en" sz="12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rPr>
                        <a:t>Paper 1</a:t>
                      </a:r>
                      <a:endParaRPr sz="12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45720" marR="45720" anchor="ctr">
                    <a:lnL w="9525" cap="flat" cmpd="sng">
                      <a:solidFill>
                        <a:schemeClr val="dk1">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9F2FD"/>
                    </a:solidFill>
                  </a:tcPr>
                </a:tc>
                <a:tc>
                  <a:txBody>
                    <a:bodyPr/>
                    <a:lstStyle/>
                    <a:p>
                      <a:pPr marL="0" lvl="0" indent="0" algn="just" rtl="0">
                        <a:spcBef>
                          <a:spcPts val="0"/>
                        </a:spcBef>
                        <a:spcAft>
                          <a:spcPts val="0"/>
                        </a:spcAft>
                        <a:buNone/>
                      </a:pPr>
                      <a:r>
                        <a:rPr lang="en-IN" sz="1200" dirty="0">
                          <a:solidFill>
                            <a:srgbClr val="193253"/>
                          </a:solidFill>
                          <a:latin typeface="Open Sans" panose="020B0606030504020204" pitchFamily="34" charset="0"/>
                          <a:ea typeface="Open Sans" panose="020B0606030504020204" pitchFamily="34" charset="0"/>
                          <a:cs typeface="Open Sans" panose="020B0606030504020204" pitchFamily="34" charset="0"/>
                        </a:rPr>
                        <a:t>Thyroid disease prediction using selective features and machine learning techniques</a:t>
                      </a:r>
                      <a:endParaRPr sz="1200"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2022</a:t>
                      </a:r>
                      <a:endParaRPr sz="1200"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en-US" sz="1200"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Cancers(MDPI)</a:t>
                      </a:r>
                      <a:endParaRPr sz="1200"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IN" sz="1000" dirty="0">
                          <a:solidFill>
                            <a:srgbClr val="193253"/>
                          </a:solidFill>
                          <a:latin typeface="Open Sans" panose="020B0606030504020204" pitchFamily="34" charset="0"/>
                          <a:ea typeface="Open Sans" panose="020B0606030504020204" pitchFamily="34" charset="0"/>
                          <a:cs typeface="Open Sans" panose="020B0606030504020204" pitchFamily="34" charset="0"/>
                        </a:rPr>
                        <a:t>RF – 99%</a:t>
                      </a:r>
                    </a:p>
                    <a:p>
                      <a:pPr marL="0" lvl="0" indent="0" algn="ctr" rtl="0">
                        <a:spcBef>
                          <a:spcPts val="0"/>
                        </a:spcBef>
                        <a:spcAft>
                          <a:spcPts val="0"/>
                        </a:spcAft>
                        <a:buNone/>
                      </a:pPr>
                      <a:r>
                        <a:rPr lang="en-IN" sz="1000" dirty="0">
                          <a:solidFill>
                            <a:srgbClr val="193253"/>
                          </a:solidFill>
                          <a:latin typeface="Open Sans" panose="020B0606030504020204" pitchFamily="34" charset="0"/>
                          <a:ea typeface="Open Sans" panose="020B0606030504020204" pitchFamily="34" charset="0"/>
                          <a:cs typeface="Open Sans" panose="020B0606030504020204" pitchFamily="34" charset="0"/>
                        </a:rPr>
                        <a:t>GBM – 98%</a:t>
                      </a:r>
                    </a:p>
                    <a:p>
                      <a:pPr marL="0" lvl="0" indent="0" algn="ctr" rtl="0">
                        <a:spcBef>
                          <a:spcPts val="0"/>
                        </a:spcBef>
                        <a:spcAft>
                          <a:spcPts val="0"/>
                        </a:spcAft>
                        <a:buNone/>
                      </a:pPr>
                      <a:r>
                        <a:rPr lang="en-IN" sz="1000" dirty="0">
                          <a:solidFill>
                            <a:srgbClr val="193253"/>
                          </a:solidFill>
                          <a:latin typeface="Open Sans" panose="020B0606030504020204" pitchFamily="34" charset="0"/>
                          <a:ea typeface="Open Sans" panose="020B0606030504020204" pitchFamily="34" charset="0"/>
                          <a:cs typeface="Open Sans" panose="020B0606030504020204" pitchFamily="34" charset="0"/>
                        </a:rPr>
                        <a:t>ADA – 97%</a:t>
                      </a:r>
                    </a:p>
                    <a:p>
                      <a:pPr marL="0" lvl="0" indent="0" algn="ctr" rtl="0">
                        <a:spcBef>
                          <a:spcPts val="0"/>
                        </a:spcBef>
                        <a:spcAft>
                          <a:spcPts val="0"/>
                        </a:spcAft>
                        <a:buNone/>
                      </a:pPr>
                      <a:r>
                        <a:rPr lang="en-IN" sz="1000" dirty="0">
                          <a:solidFill>
                            <a:srgbClr val="193253"/>
                          </a:solidFill>
                          <a:latin typeface="Open Sans" panose="020B0606030504020204" pitchFamily="34" charset="0"/>
                          <a:ea typeface="Open Sans" panose="020B0606030504020204" pitchFamily="34" charset="0"/>
                          <a:cs typeface="Open Sans" panose="020B0606030504020204" pitchFamily="34" charset="0"/>
                        </a:rPr>
                        <a:t>LR – 87%</a:t>
                      </a:r>
                    </a:p>
                    <a:p>
                      <a:pPr marL="0" lvl="0" indent="0" algn="ctr" rtl="0">
                        <a:spcBef>
                          <a:spcPts val="0"/>
                        </a:spcBef>
                        <a:spcAft>
                          <a:spcPts val="0"/>
                        </a:spcAft>
                        <a:buNone/>
                      </a:pPr>
                      <a:r>
                        <a:rPr lang="en-IN" sz="1000" dirty="0">
                          <a:solidFill>
                            <a:srgbClr val="193253"/>
                          </a:solidFill>
                          <a:latin typeface="Open Sans" panose="020B0606030504020204" pitchFamily="34" charset="0"/>
                          <a:ea typeface="Open Sans" panose="020B0606030504020204" pitchFamily="34" charset="0"/>
                          <a:cs typeface="Open Sans" panose="020B0606030504020204" pitchFamily="34" charset="0"/>
                        </a:rPr>
                        <a:t>SVM – 92%</a:t>
                      </a:r>
                      <a:endParaRPr sz="1000"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859130">
                <a:tc>
                  <a:txBody>
                    <a:bodyPr/>
                    <a:lstStyle/>
                    <a:p>
                      <a:pPr marL="0" lvl="0" indent="0" algn="ctr" rtl="0">
                        <a:spcBef>
                          <a:spcPts val="0"/>
                        </a:spcBef>
                        <a:spcAft>
                          <a:spcPts val="0"/>
                        </a:spcAft>
                        <a:buNone/>
                      </a:pPr>
                      <a:r>
                        <a:rPr lang="en" sz="12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rPr>
                        <a:t>Paper 2</a:t>
                      </a:r>
                      <a:endParaRPr sz="12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45720" marR="45720" anchor="ctr">
                    <a:lnL w="9525" cap="flat" cmpd="sng">
                      <a:solidFill>
                        <a:schemeClr val="dk1">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9F2FD"/>
                    </a:solidFill>
                  </a:tcPr>
                </a:tc>
                <a:tc>
                  <a:txBody>
                    <a:bodyPr/>
                    <a:lstStyle/>
                    <a:p>
                      <a:pPr marL="0" lvl="0" indent="0" algn="just" rtl="0">
                        <a:spcBef>
                          <a:spcPts val="0"/>
                        </a:spcBef>
                        <a:spcAft>
                          <a:spcPts val="0"/>
                        </a:spcAft>
                        <a:buNone/>
                      </a:pPr>
                      <a:r>
                        <a:rPr lang="en-US" sz="1200" dirty="0">
                          <a:solidFill>
                            <a:srgbClr val="193253"/>
                          </a:solidFill>
                          <a:latin typeface="Open Sans" panose="020B0606030504020204" pitchFamily="34" charset="0"/>
                          <a:ea typeface="Open Sans" panose="020B0606030504020204" pitchFamily="34" charset="0"/>
                          <a:cs typeface="Open Sans" panose="020B0606030504020204" pitchFamily="34" charset="0"/>
                        </a:rPr>
                        <a:t>Detecting thyroid disease using optimized machine learning model based on differential evolution</a:t>
                      </a:r>
                      <a:endParaRPr sz="1200"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200"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2024</a:t>
                      </a:r>
                      <a:endParaRPr sz="1200"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algn="just"/>
                      <a:r>
                        <a:rPr lang="en-US" sz="1200" dirty="0">
                          <a:solidFill>
                            <a:srgbClr val="193253"/>
                          </a:solidFill>
                          <a:latin typeface="Open Sans" panose="020B0606030504020204" pitchFamily="34" charset="0"/>
                          <a:ea typeface="Open Sans" panose="020B0606030504020204" pitchFamily="34" charset="0"/>
                          <a:cs typeface="Open Sans" panose="020B0606030504020204" pitchFamily="34" charset="0"/>
                        </a:rPr>
                        <a:t>International Journal of  Computational Intelligence Systems(Springer)</a:t>
                      </a:r>
                    </a:p>
                    <a:p>
                      <a:pPr algn="just"/>
                      <a:endParaRPr lang="en-US" sz="1200"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a:txBody>
                  <a:tcPr marL="45720" marR="4572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IN" sz="1000" dirty="0">
                          <a:solidFill>
                            <a:srgbClr val="193253"/>
                          </a:solidFill>
                          <a:latin typeface="Open Sans" panose="020B0606030504020204" pitchFamily="34" charset="0"/>
                          <a:ea typeface="Open Sans" panose="020B0606030504020204" pitchFamily="34" charset="0"/>
                          <a:cs typeface="Open Sans" panose="020B0606030504020204" pitchFamily="34" charset="0"/>
                        </a:rPr>
                        <a:t>RF – 99.5%</a:t>
                      </a:r>
                    </a:p>
                    <a:p>
                      <a:pPr marL="0" lvl="0" indent="0" algn="ctr" rtl="0">
                        <a:spcBef>
                          <a:spcPts val="0"/>
                        </a:spcBef>
                        <a:spcAft>
                          <a:spcPts val="0"/>
                        </a:spcAft>
                        <a:buNone/>
                      </a:pPr>
                      <a:r>
                        <a:rPr lang="en-IN" sz="1000" dirty="0">
                          <a:solidFill>
                            <a:srgbClr val="193253"/>
                          </a:solidFill>
                          <a:latin typeface="Open Sans" panose="020B0606030504020204" pitchFamily="34" charset="0"/>
                          <a:ea typeface="Open Sans" panose="020B0606030504020204" pitchFamily="34" charset="0"/>
                          <a:cs typeface="Open Sans" panose="020B0606030504020204" pitchFamily="34" charset="0"/>
                        </a:rPr>
                        <a:t>GBM – 99.6%</a:t>
                      </a:r>
                    </a:p>
                    <a:p>
                      <a:pPr marL="0" lvl="0" indent="0" algn="ctr" rtl="0">
                        <a:spcBef>
                          <a:spcPts val="0"/>
                        </a:spcBef>
                        <a:spcAft>
                          <a:spcPts val="0"/>
                        </a:spcAft>
                        <a:buNone/>
                      </a:pPr>
                      <a:r>
                        <a:rPr lang="en-IN" sz="1000" dirty="0">
                          <a:solidFill>
                            <a:srgbClr val="193253"/>
                          </a:solidFill>
                          <a:latin typeface="Open Sans" panose="020B0606030504020204" pitchFamily="34" charset="0"/>
                          <a:ea typeface="Open Sans" panose="020B0606030504020204" pitchFamily="34" charset="0"/>
                          <a:cs typeface="Open Sans" panose="020B0606030504020204" pitchFamily="34" charset="0"/>
                        </a:rPr>
                        <a:t>ADA – 99.8%</a:t>
                      </a:r>
                    </a:p>
                    <a:p>
                      <a:pPr marL="0" lvl="0" indent="0" algn="ctr" rtl="0">
                        <a:spcBef>
                          <a:spcPts val="0"/>
                        </a:spcBef>
                        <a:spcAft>
                          <a:spcPts val="0"/>
                        </a:spcAft>
                        <a:buNone/>
                      </a:pPr>
                      <a:r>
                        <a:rPr lang="en-IN" sz="1000" dirty="0">
                          <a:solidFill>
                            <a:srgbClr val="193253"/>
                          </a:solidFill>
                          <a:latin typeface="Open Sans" panose="020B0606030504020204" pitchFamily="34" charset="0"/>
                          <a:ea typeface="Open Sans" panose="020B0606030504020204" pitchFamily="34" charset="0"/>
                          <a:cs typeface="Open Sans" panose="020B0606030504020204" pitchFamily="34" charset="0"/>
                        </a:rPr>
                        <a:t>LR – 64.3%</a:t>
                      </a:r>
                    </a:p>
                    <a:p>
                      <a:pPr marL="0" lvl="0" indent="0" algn="ctr" rtl="0">
                        <a:spcBef>
                          <a:spcPts val="0"/>
                        </a:spcBef>
                        <a:spcAft>
                          <a:spcPts val="0"/>
                        </a:spcAft>
                        <a:buNone/>
                      </a:pPr>
                      <a:r>
                        <a:rPr lang="en-IN" sz="1000" dirty="0">
                          <a:solidFill>
                            <a:srgbClr val="193253"/>
                          </a:solidFill>
                          <a:latin typeface="Open Sans" panose="020B0606030504020204" pitchFamily="34" charset="0"/>
                          <a:ea typeface="Open Sans" panose="020B0606030504020204" pitchFamily="34" charset="0"/>
                          <a:cs typeface="Open Sans" panose="020B0606030504020204" pitchFamily="34" charset="0"/>
                        </a:rPr>
                        <a:t>SVM – 96.6%</a:t>
                      </a:r>
                      <a:endParaRPr sz="1000"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extLst>
                  <a:ext uri="{0D108BD9-81ED-4DB2-BD59-A6C34878D82A}">
                    <a16:rowId xmlns:a16="http://schemas.microsoft.com/office/drawing/2014/main" val="10002"/>
                  </a:ext>
                </a:extLst>
              </a:tr>
              <a:tr h="1202783">
                <a:tc>
                  <a:txBody>
                    <a:bodyPr/>
                    <a:lstStyle/>
                    <a:p>
                      <a:pPr marL="0" lvl="0" indent="0" algn="ctr" rtl="0">
                        <a:spcBef>
                          <a:spcPts val="0"/>
                        </a:spcBef>
                        <a:spcAft>
                          <a:spcPts val="0"/>
                        </a:spcAft>
                        <a:buNone/>
                      </a:pPr>
                      <a:r>
                        <a:rPr lang="en" sz="12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rPr>
                        <a:t>Paper 3</a:t>
                      </a:r>
                      <a:endParaRPr sz="12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45720" marR="45720" anchor="ctr">
                    <a:lnL w="9525" cap="flat" cmpd="sng">
                      <a:solidFill>
                        <a:schemeClr val="dk1">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9F2FD"/>
                    </a:solidFill>
                  </a:tcPr>
                </a:tc>
                <a:tc>
                  <a:txBody>
                    <a:bodyPr/>
                    <a:lstStyle/>
                    <a:p>
                      <a:pPr marL="0" lvl="0" indent="0" algn="just" rtl="0">
                        <a:spcBef>
                          <a:spcPts val="0"/>
                        </a:spcBef>
                        <a:spcAft>
                          <a:spcPts val="0"/>
                        </a:spcAft>
                        <a:buNone/>
                      </a:pPr>
                      <a:r>
                        <a:rPr lang="en-US" sz="1200" dirty="0">
                          <a:solidFill>
                            <a:srgbClr val="193253"/>
                          </a:solidFill>
                          <a:latin typeface="Open Sans" panose="020B0606030504020204" pitchFamily="34" charset="0"/>
                          <a:ea typeface="Open Sans" panose="020B0606030504020204" pitchFamily="34" charset="0"/>
                          <a:cs typeface="Open Sans" panose="020B0606030504020204" pitchFamily="34" charset="0"/>
                        </a:rPr>
                        <a:t>An explainable artificial intelligence framework for the predictive analysis of hypo and hyper thyroidism using machine learning algorithms</a:t>
                      </a:r>
                      <a:endParaRPr sz="1200"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200"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2023</a:t>
                      </a:r>
                      <a:endParaRPr sz="1200"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just" rtl="0">
                        <a:spcBef>
                          <a:spcPts val="0"/>
                        </a:spcBef>
                        <a:spcAft>
                          <a:spcPts val="0"/>
                        </a:spcAft>
                        <a:buNone/>
                      </a:pPr>
                      <a:r>
                        <a:rPr lang="en-IN" sz="1200" dirty="0">
                          <a:solidFill>
                            <a:srgbClr val="193253"/>
                          </a:solidFill>
                          <a:latin typeface="Open Sans" panose="020B0606030504020204" pitchFamily="34" charset="0"/>
                          <a:ea typeface="Open Sans" panose="020B0606030504020204" pitchFamily="34" charset="0"/>
                          <a:cs typeface="Open Sans" panose="020B0606030504020204" pitchFamily="34" charset="0"/>
                        </a:rPr>
                        <a:t>Human-Centric Intelligent Systems(Springer)</a:t>
                      </a:r>
                      <a:endParaRPr sz="1200"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IN" sz="1000" dirty="0">
                          <a:solidFill>
                            <a:srgbClr val="193253"/>
                          </a:solidFill>
                          <a:latin typeface="Open Sans" panose="020B0606030504020204" pitchFamily="34" charset="0"/>
                          <a:ea typeface="Open Sans" panose="020B0606030504020204" pitchFamily="34" charset="0"/>
                          <a:cs typeface="Open Sans" panose="020B0606030504020204" pitchFamily="34" charset="0"/>
                        </a:rPr>
                        <a:t>DT – 90.43%</a:t>
                      </a:r>
                    </a:p>
                    <a:p>
                      <a:pPr marL="0" lvl="0" indent="0" algn="ctr" rtl="0">
                        <a:spcBef>
                          <a:spcPts val="0"/>
                        </a:spcBef>
                        <a:spcAft>
                          <a:spcPts val="0"/>
                        </a:spcAft>
                        <a:buNone/>
                      </a:pPr>
                      <a:r>
                        <a:rPr lang="en-IN" sz="1000" dirty="0">
                          <a:solidFill>
                            <a:srgbClr val="193253"/>
                          </a:solidFill>
                          <a:latin typeface="Open Sans" panose="020B0606030504020204" pitchFamily="34" charset="0"/>
                          <a:ea typeface="Open Sans" panose="020B0606030504020204" pitchFamily="34" charset="0"/>
                          <a:cs typeface="Open Sans" panose="020B0606030504020204" pitchFamily="34" charset="0"/>
                        </a:rPr>
                        <a:t>RF – 91.42%</a:t>
                      </a:r>
                    </a:p>
                    <a:p>
                      <a:pPr marL="0" lvl="0" indent="0" algn="ctr" rtl="0">
                        <a:spcBef>
                          <a:spcPts val="0"/>
                        </a:spcBef>
                        <a:spcAft>
                          <a:spcPts val="0"/>
                        </a:spcAft>
                        <a:buNone/>
                      </a:pPr>
                      <a:r>
                        <a:rPr lang="en-IN" sz="1000" dirty="0">
                          <a:solidFill>
                            <a:srgbClr val="193253"/>
                          </a:solidFill>
                          <a:latin typeface="Open Sans" panose="020B0606030504020204" pitchFamily="34" charset="0"/>
                          <a:ea typeface="Open Sans" panose="020B0606030504020204" pitchFamily="34" charset="0"/>
                          <a:cs typeface="Open Sans" panose="020B0606030504020204" pitchFamily="34" charset="0"/>
                        </a:rPr>
                        <a:t>GBM – 90.5%</a:t>
                      </a:r>
                    </a:p>
                    <a:p>
                      <a:pPr marL="0" lvl="0" indent="0" algn="ctr" rtl="0">
                        <a:spcBef>
                          <a:spcPts val="0"/>
                        </a:spcBef>
                        <a:spcAft>
                          <a:spcPts val="0"/>
                        </a:spcAft>
                        <a:buNone/>
                      </a:pPr>
                      <a:r>
                        <a:rPr lang="en-IN" sz="1000" dirty="0">
                          <a:solidFill>
                            <a:srgbClr val="193253"/>
                          </a:solidFill>
                          <a:latin typeface="Open Sans" panose="020B0606030504020204" pitchFamily="34" charset="0"/>
                          <a:ea typeface="Open Sans" panose="020B0606030504020204" pitchFamily="34" charset="0"/>
                          <a:cs typeface="Open Sans" panose="020B0606030504020204" pitchFamily="34" charset="0"/>
                        </a:rPr>
                        <a:t>NB – 67.86%</a:t>
                      </a:r>
                    </a:p>
                    <a:p>
                      <a:pPr marL="0" lvl="0" indent="0" algn="ctr" rtl="0">
                        <a:spcBef>
                          <a:spcPts val="0"/>
                        </a:spcBef>
                        <a:spcAft>
                          <a:spcPts val="0"/>
                        </a:spcAft>
                        <a:buNone/>
                      </a:pPr>
                      <a:r>
                        <a:rPr lang="en-IN" sz="1000" dirty="0">
                          <a:solidFill>
                            <a:srgbClr val="193253"/>
                          </a:solidFill>
                          <a:latin typeface="Open Sans" panose="020B0606030504020204" pitchFamily="34" charset="0"/>
                          <a:ea typeface="Open Sans" panose="020B0606030504020204" pitchFamily="34" charset="0"/>
                          <a:cs typeface="Open Sans" panose="020B0606030504020204" pitchFamily="34" charset="0"/>
                        </a:rPr>
                        <a:t>KNN – 86.22%</a:t>
                      </a:r>
                    </a:p>
                    <a:p>
                      <a:pPr marL="0" lvl="0" indent="0" algn="ctr" rtl="0">
                        <a:spcBef>
                          <a:spcPts val="0"/>
                        </a:spcBef>
                        <a:spcAft>
                          <a:spcPts val="0"/>
                        </a:spcAft>
                        <a:buNone/>
                      </a:pPr>
                      <a:r>
                        <a:rPr lang="en-IN" sz="1000" dirty="0">
                          <a:solidFill>
                            <a:srgbClr val="193253"/>
                          </a:solidFill>
                          <a:latin typeface="Open Sans" panose="020B0606030504020204" pitchFamily="34" charset="0"/>
                          <a:ea typeface="Open Sans" panose="020B0606030504020204" pitchFamily="34" charset="0"/>
                          <a:cs typeface="Open Sans" panose="020B0606030504020204" pitchFamily="34" charset="0"/>
                        </a:rPr>
                        <a:t>LR – 73.15%</a:t>
                      </a:r>
                    </a:p>
                    <a:p>
                      <a:pPr marL="0" lvl="0" indent="0" algn="ctr" rtl="0">
                        <a:spcBef>
                          <a:spcPts val="0"/>
                        </a:spcBef>
                        <a:spcAft>
                          <a:spcPts val="0"/>
                        </a:spcAft>
                        <a:buNone/>
                      </a:pPr>
                      <a:r>
                        <a:rPr lang="en-IN" sz="1000" dirty="0">
                          <a:solidFill>
                            <a:srgbClr val="193253"/>
                          </a:solidFill>
                          <a:latin typeface="Open Sans" panose="020B0606030504020204" pitchFamily="34" charset="0"/>
                          <a:ea typeface="Open Sans" panose="020B0606030504020204" pitchFamily="34" charset="0"/>
                          <a:cs typeface="Open Sans" panose="020B0606030504020204" pitchFamily="34" charset="0"/>
                        </a:rPr>
                        <a:t>SVM – 73.7%</a:t>
                      </a:r>
                      <a:endParaRPr sz="1000"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44"/>
          <p:cNvSpPr txBox="1">
            <a:spLocks noGrp="1"/>
          </p:cNvSpPr>
          <p:nvPr>
            <p:ph type="title"/>
          </p:nvPr>
        </p:nvSpPr>
        <p:spPr>
          <a:xfrm>
            <a:off x="720000" y="46560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Proposal</a:t>
            </a:r>
            <a:endParaRPr dirty="0"/>
          </a:p>
        </p:txBody>
      </p:sp>
      <p:sp>
        <p:nvSpPr>
          <p:cNvPr id="1030" name="Google Shape;1030;p44"/>
          <p:cNvSpPr txBox="1">
            <a:spLocks noGrp="1"/>
          </p:cNvSpPr>
          <p:nvPr>
            <p:ph type="subTitle" idx="1"/>
          </p:nvPr>
        </p:nvSpPr>
        <p:spPr>
          <a:xfrm>
            <a:off x="720000" y="1214906"/>
            <a:ext cx="7704000" cy="849226"/>
          </a:xfrm>
          <a:prstGeom prst="rect">
            <a:avLst/>
          </a:prstGeom>
        </p:spPr>
        <p:txBody>
          <a:bodyPr spcFirstLastPara="1" wrap="square" lIns="91425" tIns="91425" rIns="91425" bIns="91425" anchor="t" anchorCtr="0">
            <a:noAutofit/>
          </a:bodyPr>
          <a:lstStyle/>
          <a:p>
            <a:pPr>
              <a:lnSpc>
                <a:spcPct val="200000"/>
              </a:lnSpc>
              <a:buFont typeface="Wingdings" panose="05000000000000000000" pitchFamily="2" charset="2"/>
              <a:buChar char="v"/>
            </a:pPr>
            <a:r>
              <a:rPr lang="en-US" sz="1500" b="1" dirty="0"/>
              <a:t>Comparative study of three algorithms.</a:t>
            </a:r>
          </a:p>
        </p:txBody>
      </p:sp>
      <p:sp>
        <p:nvSpPr>
          <p:cNvPr id="1033" name="Google Shape;1033;p44"/>
          <p:cNvSpPr/>
          <p:nvPr/>
        </p:nvSpPr>
        <p:spPr>
          <a:xfrm>
            <a:off x="5117997" y="1353516"/>
            <a:ext cx="661200" cy="462936"/>
          </a:xfrm>
          <a:prstGeom prst="rect">
            <a:avLst/>
          </a:prstGeom>
          <a:solidFill>
            <a:schemeClr val="accent4"/>
          </a:solidFill>
          <a:ln>
            <a:noFill/>
          </a:ln>
          <a:effectLst>
            <a:outerShdw dist="57150"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193253"/>
                </a:solidFill>
              </a:rPr>
              <a:t>RF</a:t>
            </a:r>
          </a:p>
        </p:txBody>
      </p:sp>
      <p:grpSp>
        <p:nvGrpSpPr>
          <p:cNvPr id="1105" name="Google Shape;1105;p44"/>
          <p:cNvGrpSpPr/>
          <p:nvPr/>
        </p:nvGrpSpPr>
        <p:grpSpPr>
          <a:xfrm rot="5600191">
            <a:off x="7736123" y="971996"/>
            <a:ext cx="731431" cy="602754"/>
            <a:chOff x="-66645" y="3914657"/>
            <a:chExt cx="731434" cy="602757"/>
          </a:xfrm>
        </p:grpSpPr>
        <p:grpSp>
          <p:nvGrpSpPr>
            <p:cNvPr id="1106" name="Google Shape;1106;p44"/>
            <p:cNvGrpSpPr/>
            <p:nvPr/>
          </p:nvGrpSpPr>
          <p:grpSpPr>
            <a:xfrm flipH="1">
              <a:off x="-66645" y="3983402"/>
              <a:ext cx="731434" cy="534012"/>
              <a:chOff x="6993669" y="3819702"/>
              <a:chExt cx="731434" cy="534012"/>
            </a:xfrm>
          </p:grpSpPr>
          <p:grpSp>
            <p:nvGrpSpPr>
              <p:cNvPr id="1107" name="Google Shape;1107;p44"/>
              <p:cNvGrpSpPr/>
              <p:nvPr/>
            </p:nvGrpSpPr>
            <p:grpSpPr>
              <a:xfrm rot="7465359" flipH="1">
                <a:off x="7260181" y="3918254"/>
                <a:ext cx="416492" cy="336907"/>
                <a:chOff x="8619107" y="694982"/>
                <a:chExt cx="416487" cy="336903"/>
              </a:xfrm>
            </p:grpSpPr>
            <p:sp>
              <p:nvSpPr>
                <p:cNvPr id="1108" name="Google Shape;1108;p44"/>
                <p:cNvSpPr/>
                <p:nvPr/>
              </p:nvSpPr>
              <p:spPr>
                <a:xfrm>
                  <a:off x="8869285" y="877241"/>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p:cNvSpPr/>
                <p:nvPr/>
              </p:nvSpPr>
              <p:spPr>
                <a:xfrm>
                  <a:off x="8619107" y="694982"/>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0" name="Google Shape;1110;p44"/>
              <p:cNvSpPr/>
              <p:nvPr/>
            </p:nvSpPr>
            <p:spPr>
              <a:xfrm rot="7465303" flipH="1">
                <a:off x="7025558" y="4067522"/>
                <a:ext cx="191919" cy="178458"/>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1" name="Google Shape;1111;p44"/>
            <p:cNvSpPr/>
            <p:nvPr/>
          </p:nvSpPr>
          <p:spPr>
            <a:xfrm>
              <a:off x="474246" y="3914657"/>
              <a:ext cx="124177" cy="119737"/>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033;p44">
            <a:extLst>
              <a:ext uri="{FF2B5EF4-FFF2-40B4-BE49-F238E27FC236}">
                <a16:creationId xmlns:a16="http://schemas.microsoft.com/office/drawing/2014/main" id="{5EB8CD49-3DB2-1DA6-E2E6-05A1E7CE91F9}"/>
              </a:ext>
            </a:extLst>
          </p:cNvPr>
          <p:cNvSpPr/>
          <p:nvPr/>
        </p:nvSpPr>
        <p:spPr>
          <a:xfrm>
            <a:off x="6140394" y="1353516"/>
            <a:ext cx="661200" cy="462936"/>
          </a:xfrm>
          <a:prstGeom prst="rect">
            <a:avLst/>
          </a:prstGeom>
          <a:solidFill>
            <a:schemeClr val="accent4"/>
          </a:solidFill>
          <a:ln>
            <a:noFill/>
          </a:ln>
          <a:effectLst>
            <a:outerShdw dist="57150"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193253"/>
                </a:solidFill>
              </a:rPr>
              <a:t>LR</a:t>
            </a:r>
          </a:p>
        </p:txBody>
      </p:sp>
      <p:sp>
        <p:nvSpPr>
          <p:cNvPr id="3" name="Google Shape;1033;p44">
            <a:extLst>
              <a:ext uri="{FF2B5EF4-FFF2-40B4-BE49-F238E27FC236}">
                <a16:creationId xmlns:a16="http://schemas.microsoft.com/office/drawing/2014/main" id="{5337966F-787E-8831-BBC2-47E5BF5DE83B}"/>
              </a:ext>
            </a:extLst>
          </p:cNvPr>
          <p:cNvSpPr/>
          <p:nvPr/>
        </p:nvSpPr>
        <p:spPr>
          <a:xfrm>
            <a:off x="7162791" y="1353516"/>
            <a:ext cx="661200" cy="462936"/>
          </a:xfrm>
          <a:prstGeom prst="rect">
            <a:avLst/>
          </a:prstGeom>
          <a:solidFill>
            <a:schemeClr val="accent4"/>
          </a:solidFill>
          <a:ln>
            <a:noFill/>
          </a:ln>
          <a:effectLst>
            <a:outerShdw dist="57150"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193253"/>
                </a:solidFill>
              </a:rPr>
              <a:t>SVM</a:t>
            </a:r>
          </a:p>
        </p:txBody>
      </p:sp>
      <p:sp>
        <p:nvSpPr>
          <p:cNvPr id="13" name="Google Shape;1031;p44">
            <a:extLst>
              <a:ext uri="{FF2B5EF4-FFF2-40B4-BE49-F238E27FC236}">
                <a16:creationId xmlns:a16="http://schemas.microsoft.com/office/drawing/2014/main" id="{3F60B5EC-C499-0F4A-5834-62F3058B5464}"/>
              </a:ext>
            </a:extLst>
          </p:cNvPr>
          <p:cNvSpPr txBox="1">
            <a:spLocks/>
          </p:cNvSpPr>
          <p:nvPr/>
        </p:nvSpPr>
        <p:spPr>
          <a:xfrm>
            <a:off x="5990599" y="2215376"/>
            <a:ext cx="2986368" cy="2563888"/>
          </a:xfrm>
          <a:prstGeom prst="rect">
            <a:avLst/>
          </a:prstGeom>
          <a:solidFill>
            <a:srgbClr val="D4DEEB"/>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10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9pPr>
          </a:lstStyle>
          <a:p>
            <a:pPr marL="152400" indent="0">
              <a:lnSpc>
                <a:spcPct val="200000"/>
              </a:lnSpc>
              <a:buFont typeface="Open Sans"/>
              <a:buNone/>
            </a:pPr>
            <a:r>
              <a:rPr lang="en-US" sz="1300" b="1" dirty="0"/>
              <a:t>Why Support vector machine?</a:t>
            </a:r>
          </a:p>
          <a:p>
            <a:pPr>
              <a:lnSpc>
                <a:spcPct val="200000"/>
              </a:lnSpc>
            </a:pPr>
            <a:r>
              <a:rPr lang="en-US" sz="1500" dirty="0"/>
              <a:t>Consistently delivers good results especially with high-dimensional data</a:t>
            </a:r>
          </a:p>
          <a:p>
            <a:pPr>
              <a:lnSpc>
                <a:spcPct val="200000"/>
              </a:lnSpc>
            </a:pPr>
            <a:r>
              <a:rPr lang="en-IN" sz="1500" dirty="0"/>
              <a:t>avoiding overfitting</a:t>
            </a:r>
            <a:endParaRPr lang="en-US" sz="1500" dirty="0"/>
          </a:p>
        </p:txBody>
      </p:sp>
      <p:sp>
        <p:nvSpPr>
          <p:cNvPr id="12" name="Google Shape;1031;p44">
            <a:extLst>
              <a:ext uri="{FF2B5EF4-FFF2-40B4-BE49-F238E27FC236}">
                <a16:creationId xmlns:a16="http://schemas.microsoft.com/office/drawing/2014/main" id="{358E1579-D1AD-D635-5293-0937CD890E4A}"/>
              </a:ext>
            </a:extLst>
          </p:cNvPr>
          <p:cNvSpPr txBox="1">
            <a:spLocks/>
          </p:cNvSpPr>
          <p:nvPr/>
        </p:nvSpPr>
        <p:spPr>
          <a:xfrm>
            <a:off x="3003605" y="2215376"/>
            <a:ext cx="3136789" cy="2563888"/>
          </a:xfrm>
          <a:prstGeom prst="rect">
            <a:avLst/>
          </a:prstGeom>
          <a:solidFill>
            <a:srgbClr val="FFFFFF"/>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10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9pPr>
          </a:lstStyle>
          <a:p>
            <a:pPr marL="152400" indent="0">
              <a:lnSpc>
                <a:spcPct val="200000"/>
              </a:lnSpc>
              <a:buFont typeface="Open Sans"/>
              <a:buNone/>
            </a:pPr>
            <a:r>
              <a:rPr lang="en-US" sz="1300" b="1" dirty="0"/>
              <a:t>Why Logistic Regression ?</a:t>
            </a:r>
          </a:p>
          <a:p>
            <a:pPr>
              <a:lnSpc>
                <a:spcPct val="200000"/>
              </a:lnSpc>
            </a:pPr>
            <a:r>
              <a:rPr lang="en-US" sz="1500" dirty="0"/>
              <a:t>Gives probabilities for each class, helping to understand how confident the model is in its predictions</a:t>
            </a:r>
          </a:p>
        </p:txBody>
      </p:sp>
      <p:sp>
        <p:nvSpPr>
          <p:cNvPr id="11" name="Google Shape;1031;p44">
            <a:extLst>
              <a:ext uri="{FF2B5EF4-FFF2-40B4-BE49-F238E27FC236}">
                <a16:creationId xmlns:a16="http://schemas.microsoft.com/office/drawing/2014/main" id="{A6F4D667-F650-B2FB-9318-ED8EC541CE1C}"/>
              </a:ext>
            </a:extLst>
          </p:cNvPr>
          <p:cNvSpPr txBox="1">
            <a:spLocks noGrp="1"/>
          </p:cNvSpPr>
          <p:nvPr>
            <p:ph type="subTitle" idx="2"/>
          </p:nvPr>
        </p:nvSpPr>
        <p:spPr>
          <a:xfrm>
            <a:off x="217080" y="2215376"/>
            <a:ext cx="2959182" cy="2563888"/>
          </a:xfrm>
          <a:prstGeom prst="rect">
            <a:avLst/>
          </a:prstGeom>
          <a:solidFill>
            <a:srgbClr val="D4DEEB"/>
          </a:solidFill>
        </p:spPr>
        <p:txBody>
          <a:bodyPr spcFirstLastPara="1" wrap="square" lIns="91425" tIns="91425" rIns="91425" bIns="91425" anchor="t" anchorCtr="0">
            <a:noAutofit/>
          </a:bodyPr>
          <a:lstStyle/>
          <a:p>
            <a:pPr marL="152400" indent="0">
              <a:lnSpc>
                <a:spcPct val="200000"/>
              </a:lnSpc>
              <a:buNone/>
            </a:pPr>
            <a:r>
              <a:rPr lang="en-US" sz="1300" b="1" dirty="0"/>
              <a:t>Why Random Forest ?</a:t>
            </a:r>
          </a:p>
          <a:p>
            <a:pPr>
              <a:lnSpc>
                <a:spcPct val="200000"/>
              </a:lnSpc>
            </a:pPr>
            <a:r>
              <a:rPr lang="en-US" sz="1500" dirty="0"/>
              <a:t>Accuracy</a:t>
            </a:r>
          </a:p>
          <a:p>
            <a:pPr>
              <a:lnSpc>
                <a:spcPct val="200000"/>
              </a:lnSpc>
            </a:pPr>
            <a:r>
              <a:rPr lang="en-US" sz="1500" dirty="0"/>
              <a:t>Figure out which features</a:t>
            </a:r>
          </a:p>
          <a:p>
            <a:pPr marL="152400" indent="0">
              <a:lnSpc>
                <a:spcPct val="200000"/>
              </a:lnSpc>
              <a:buNone/>
            </a:pPr>
            <a:r>
              <a:rPr lang="en-US" sz="1500" dirty="0"/>
              <a:t>      are most important.</a:t>
            </a:r>
          </a:p>
        </p:txBody>
      </p:sp>
    </p:spTree>
    <p:extLst>
      <p:ext uri="{BB962C8B-B14F-4D97-AF65-F5344CB8AC3E}">
        <p14:creationId xmlns:p14="http://schemas.microsoft.com/office/powerpoint/2010/main" val="975993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9"/>
          <p:cNvSpPr txBox="1">
            <a:spLocks noGrp="1"/>
          </p:cNvSpPr>
          <p:nvPr>
            <p:ph type="title"/>
          </p:nvPr>
        </p:nvSpPr>
        <p:spPr>
          <a:xfrm>
            <a:off x="720000" y="53381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graphicFrame>
        <p:nvGraphicFramePr>
          <p:cNvPr id="401" name="Google Shape;401;p29"/>
          <p:cNvGraphicFramePr/>
          <p:nvPr>
            <p:extLst>
              <p:ext uri="{D42A27DB-BD31-4B8C-83A1-F6EECF244321}">
                <p14:modId xmlns:p14="http://schemas.microsoft.com/office/powerpoint/2010/main" val="1183707397"/>
              </p:ext>
            </p:extLst>
          </p:nvPr>
        </p:nvGraphicFramePr>
        <p:xfrm>
          <a:off x="720000" y="1292352"/>
          <a:ext cx="7712475" cy="3060190"/>
        </p:xfrm>
        <a:graphic>
          <a:graphicData uri="http://schemas.openxmlformats.org/drawingml/2006/table">
            <a:tbl>
              <a:tblPr>
                <a:noFill/>
                <a:tableStyleId>{4EE3D437-C589-48E6-9ED8-8124AF94C237}</a:tableStyleId>
              </a:tblPr>
              <a:tblGrid>
                <a:gridCol w="2437100">
                  <a:extLst>
                    <a:ext uri="{9D8B030D-6E8A-4147-A177-3AD203B41FA5}">
                      <a16:colId xmlns:a16="http://schemas.microsoft.com/office/drawing/2014/main" val="20000"/>
                    </a:ext>
                  </a:extLst>
                </a:gridCol>
                <a:gridCol w="5275375">
                  <a:extLst>
                    <a:ext uri="{9D8B030D-6E8A-4147-A177-3AD203B41FA5}">
                      <a16:colId xmlns:a16="http://schemas.microsoft.com/office/drawing/2014/main" val="20001"/>
                    </a:ext>
                  </a:extLst>
                </a:gridCol>
              </a:tblGrid>
              <a:tr h="437170">
                <a:tc>
                  <a:txBody>
                    <a:bodyPr/>
                    <a:lstStyle/>
                    <a:p>
                      <a:pPr marL="0" lvl="0" indent="0" algn="l" rtl="0">
                        <a:spcBef>
                          <a:spcPts val="0"/>
                        </a:spcBef>
                        <a:spcAft>
                          <a:spcPts val="0"/>
                        </a:spcAft>
                        <a:buFont typeface="+mj-lt"/>
                        <a:buNone/>
                      </a:pPr>
                      <a:r>
                        <a:rPr lang="en" sz="1300" b="1" u="none" dirty="0">
                          <a:solidFill>
                            <a:schemeClr val="hlink"/>
                          </a:solidFill>
                          <a:latin typeface="Open Sans"/>
                          <a:ea typeface="Open Sans"/>
                          <a:cs typeface="Open Sans"/>
                          <a:sym typeface="Open Sans"/>
                        </a:rPr>
                        <a:t>1.   INTRODUCTION</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37170">
                <a:tc>
                  <a:txBody>
                    <a:bodyPr/>
                    <a:lstStyle/>
                    <a:p>
                      <a:pPr marL="0" lvl="0" indent="0" algn="l" rtl="0">
                        <a:spcBef>
                          <a:spcPts val="0"/>
                        </a:spcBef>
                        <a:spcAft>
                          <a:spcPts val="0"/>
                        </a:spcAft>
                        <a:buNone/>
                      </a:pPr>
                      <a:r>
                        <a:rPr lang="en" sz="1300" b="1" u="none" dirty="0">
                          <a:solidFill>
                            <a:schemeClr val="hlink"/>
                          </a:solidFill>
                          <a:latin typeface="Open Sans"/>
                          <a:ea typeface="Open Sans"/>
                          <a:cs typeface="Open Sans"/>
                          <a:sym typeface="Open Sans"/>
                        </a:rPr>
                        <a:t>2.   LITERATURE REVIEW 1</a:t>
                      </a:r>
                      <a:endParaRPr sz="1300" b="1" u="none" dirty="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3717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300" b="1" u="none" dirty="0">
                          <a:solidFill>
                            <a:schemeClr val="hlink"/>
                          </a:solidFill>
                          <a:latin typeface="Open Sans"/>
                          <a:ea typeface="Open Sans"/>
                          <a:cs typeface="Open Sans"/>
                          <a:sym typeface="Open Sans"/>
                        </a:rPr>
                        <a:t>3.   LITERATURE REVIEW 2</a:t>
                      </a:r>
                      <a:endParaRPr lang="en-IN" sz="1300" b="1" u="none" dirty="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3717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300" b="1" u="none" dirty="0">
                          <a:solidFill>
                            <a:schemeClr val="hlink"/>
                          </a:solidFill>
                          <a:latin typeface="Open Sans"/>
                          <a:ea typeface="Open Sans"/>
                          <a:cs typeface="Open Sans"/>
                          <a:sym typeface="Open Sans"/>
                        </a:rPr>
                        <a:t>4.   LITERATURE REVIEW 3</a:t>
                      </a:r>
                      <a:endParaRPr lang="en-IN" sz="1300" b="1" u="none" dirty="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37170">
                <a:tc>
                  <a:txBody>
                    <a:bodyPr/>
                    <a:lstStyle/>
                    <a:p>
                      <a:pPr marL="0" lvl="0" indent="0" algn="l" rtl="0">
                        <a:spcBef>
                          <a:spcPts val="0"/>
                        </a:spcBef>
                        <a:spcAft>
                          <a:spcPts val="0"/>
                        </a:spcAft>
                        <a:buNone/>
                      </a:pPr>
                      <a:r>
                        <a:rPr lang="en-US" sz="1300" b="1" dirty="0">
                          <a:solidFill>
                            <a:schemeClr val="dk1"/>
                          </a:solidFill>
                          <a:latin typeface="Open Sans"/>
                          <a:ea typeface="Open Sans"/>
                          <a:cs typeface="Open Sans"/>
                          <a:sym typeface="Open Sans"/>
                        </a:rPr>
                        <a:t>5.   SUMMARY</a:t>
                      </a:r>
                      <a:endParaRPr sz="1300" b="1" dirty="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37170">
                <a:tc>
                  <a:txBody>
                    <a:bodyPr/>
                    <a:lstStyle/>
                    <a:p>
                      <a:pPr marL="0" lvl="0" indent="0" algn="l" rtl="0">
                        <a:spcBef>
                          <a:spcPts val="0"/>
                        </a:spcBef>
                        <a:spcAft>
                          <a:spcPts val="0"/>
                        </a:spcAft>
                        <a:buNone/>
                      </a:pPr>
                      <a:r>
                        <a:rPr lang="en" sz="1300" b="1" dirty="0">
                          <a:solidFill>
                            <a:schemeClr val="dk1"/>
                          </a:solidFill>
                          <a:latin typeface="Open Sans"/>
                          <a:ea typeface="Open Sans"/>
                          <a:cs typeface="Open Sans"/>
                          <a:sym typeface="Open Sans"/>
                        </a:rPr>
                        <a:t>6.   PROJECT PROPOSAL</a:t>
                      </a:r>
                      <a:endParaRPr sz="1300" b="1" dirty="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37170">
                <a:tc>
                  <a:txBody>
                    <a:bodyPr/>
                    <a:lstStyle/>
                    <a:p>
                      <a:pPr marL="0" lvl="0" indent="0" algn="l" rtl="0">
                        <a:spcBef>
                          <a:spcPts val="0"/>
                        </a:spcBef>
                        <a:spcAft>
                          <a:spcPts val="0"/>
                        </a:spcAft>
                        <a:buNone/>
                      </a:pPr>
                      <a:r>
                        <a:rPr lang="en-US" sz="1300" b="1" dirty="0">
                          <a:solidFill>
                            <a:schemeClr val="dk1"/>
                          </a:solidFill>
                          <a:latin typeface="Open Sans"/>
                          <a:ea typeface="Open Sans"/>
                          <a:cs typeface="Open Sans"/>
                          <a:sym typeface="Open Sans"/>
                        </a:rPr>
                        <a:t>7.  DATASET</a:t>
                      </a:r>
                      <a:endParaRPr sz="1300" b="1" dirty="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endParaRPr sz="1000" dirty="0">
                        <a:solidFill>
                          <a:schemeClr val="dk1"/>
                        </a:solidFill>
                        <a:latin typeface="Open Sans"/>
                        <a:ea typeface="Open Sans"/>
                        <a:cs typeface="Open Sans"/>
                        <a:sym typeface="Open Sans"/>
                      </a:endParaRPr>
                    </a:p>
                  </a:txBody>
                  <a:tcPr marL="91425" marR="91425" marT="0" marB="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194734439"/>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44"/>
          <p:cNvSpPr txBox="1">
            <a:spLocks noGrp="1"/>
          </p:cNvSpPr>
          <p:nvPr>
            <p:ph type="title"/>
          </p:nvPr>
        </p:nvSpPr>
        <p:spPr>
          <a:xfrm>
            <a:off x="720000" y="47712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 Proposal</a:t>
            </a:r>
            <a:endParaRPr dirty="0"/>
          </a:p>
        </p:txBody>
      </p:sp>
      <p:sp>
        <p:nvSpPr>
          <p:cNvPr id="1031" name="Google Shape;1031;p44"/>
          <p:cNvSpPr txBox="1">
            <a:spLocks noGrp="1"/>
          </p:cNvSpPr>
          <p:nvPr>
            <p:ph type="subTitle" idx="2"/>
          </p:nvPr>
        </p:nvSpPr>
        <p:spPr>
          <a:xfrm>
            <a:off x="808475" y="1203742"/>
            <a:ext cx="7407897" cy="1798962"/>
          </a:xfrm>
          <a:prstGeom prst="rect">
            <a:avLst/>
          </a:prstGeom>
        </p:spPr>
        <p:txBody>
          <a:bodyPr spcFirstLastPara="1" wrap="square" lIns="91425" tIns="91425" rIns="91425" bIns="91425" anchor="t" anchorCtr="0">
            <a:noAutofit/>
          </a:bodyPr>
          <a:lstStyle/>
          <a:p>
            <a:pPr>
              <a:lnSpc>
                <a:spcPct val="200000"/>
              </a:lnSpc>
              <a:buFont typeface="Wingdings" panose="05000000000000000000" pitchFamily="2" charset="2"/>
              <a:buChar char="v"/>
            </a:pPr>
            <a:r>
              <a:rPr lang="en-US" sz="1500" dirty="0"/>
              <a:t>Classification of  thyroid disease under three classes.</a:t>
            </a:r>
          </a:p>
        </p:txBody>
      </p:sp>
      <p:grpSp>
        <p:nvGrpSpPr>
          <p:cNvPr id="1105" name="Google Shape;1105;p44"/>
          <p:cNvGrpSpPr/>
          <p:nvPr/>
        </p:nvGrpSpPr>
        <p:grpSpPr>
          <a:xfrm rot="5600191">
            <a:off x="7736123" y="971996"/>
            <a:ext cx="731431" cy="602754"/>
            <a:chOff x="-66645" y="3914657"/>
            <a:chExt cx="731434" cy="602757"/>
          </a:xfrm>
        </p:grpSpPr>
        <p:grpSp>
          <p:nvGrpSpPr>
            <p:cNvPr id="1106" name="Google Shape;1106;p44"/>
            <p:cNvGrpSpPr/>
            <p:nvPr/>
          </p:nvGrpSpPr>
          <p:grpSpPr>
            <a:xfrm flipH="1">
              <a:off x="-66645" y="3983402"/>
              <a:ext cx="731434" cy="534012"/>
              <a:chOff x="6993669" y="3819702"/>
              <a:chExt cx="731434" cy="534012"/>
            </a:xfrm>
          </p:grpSpPr>
          <p:grpSp>
            <p:nvGrpSpPr>
              <p:cNvPr id="1107" name="Google Shape;1107;p44"/>
              <p:cNvGrpSpPr/>
              <p:nvPr/>
            </p:nvGrpSpPr>
            <p:grpSpPr>
              <a:xfrm rot="7465359" flipH="1">
                <a:off x="7260181" y="3918254"/>
                <a:ext cx="416492" cy="336907"/>
                <a:chOff x="8619107" y="694982"/>
                <a:chExt cx="416487" cy="336903"/>
              </a:xfrm>
            </p:grpSpPr>
            <p:sp>
              <p:nvSpPr>
                <p:cNvPr id="1108" name="Google Shape;1108;p44"/>
                <p:cNvSpPr/>
                <p:nvPr/>
              </p:nvSpPr>
              <p:spPr>
                <a:xfrm>
                  <a:off x="8869285" y="877241"/>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4"/>
                <p:cNvSpPr/>
                <p:nvPr/>
              </p:nvSpPr>
              <p:spPr>
                <a:xfrm>
                  <a:off x="8619107" y="694982"/>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0" name="Google Shape;1110;p44"/>
              <p:cNvSpPr/>
              <p:nvPr/>
            </p:nvSpPr>
            <p:spPr>
              <a:xfrm rot="7465303" flipH="1">
                <a:off x="7025558" y="4067522"/>
                <a:ext cx="191919" cy="178458"/>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1" name="Google Shape;1111;p44"/>
            <p:cNvSpPr/>
            <p:nvPr/>
          </p:nvSpPr>
          <p:spPr>
            <a:xfrm>
              <a:off x="474246" y="3914657"/>
              <a:ext cx="124177" cy="119737"/>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033;p44">
            <a:extLst>
              <a:ext uri="{FF2B5EF4-FFF2-40B4-BE49-F238E27FC236}">
                <a16:creationId xmlns:a16="http://schemas.microsoft.com/office/drawing/2014/main" id="{312E0F58-15C4-DFBD-6758-681167BE5369}"/>
              </a:ext>
            </a:extLst>
          </p:cNvPr>
          <p:cNvSpPr/>
          <p:nvPr/>
        </p:nvSpPr>
        <p:spPr>
          <a:xfrm>
            <a:off x="1696012" y="2223418"/>
            <a:ext cx="1329712" cy="346668"/>
          </a:xfrm>
          <a:prstGeom prst="rect">
            <a:avLst/>
          </a:prstGeom>
          <a:solidFill>
            <a:schemeClr val="accent4"/>
          </a:solidFill>
          <a:ln>
            <a:noFill/>
          </a:ln>
          <a:effectLst>
            <a:outerShdw dist="57150"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193253"/>
                </a:solidFill>
              </a:rPr>
              <a:t>Hyperthyroid</a:t>
            </a:r>
          </a:p>
        </p:txBody>
      </p:sp>
      <p:sp>
        <p:nvSpPr>
          <p:cNvPr id="5" name="Google Shape;1033;p44">
            <a:extLst>
              <a:ext uri="{FF2B5EF4-FFF2-40B4-BE49-F238E27FC236}">
                <a16:creationId xmlns:a16="http://schemas.microsoft.com/office/drawing/2014/main" id="{C1412DA3-6035-A9A7-04B7-40D326610FCA}"/>
              </a:ext>
            </a:extLst>
          </p:cNvPr>
          <p:cNvSpPr/>
          <p:nvPr/>
        </p:nvSpPr>
        <p:spPr>
          <a:xfrm>
            <a:off x="5903570" y="2223418"/>
            <a:ext cx="1329712" cy="346668"/>
          </a:xfrm>
          <a:prstGeom prst="rect">
            <a:avLst/>
          </a:prstGeom>
          <a:solidFill>
            <a:schemeClr val="accent4"/>
          </a:solidFill>
          <a:ln>
            <a:noFill/>
          </a:ln>
          <a:effectLst>
            <a:outerShdw dist="57150"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193253"/>
                </a:solidFill>
              </a:rPr>
              <a:t>No Thyroid</a:t>
            </a:r>
          </a:p>
        </p:txBody>
      </p:sp>
      <p:sp>
        <p:nvSpPr>
          <p:cNvPr id="6" name="Google Shape;1033;p44">
            <a:extLst>
              <a:ext uri="{FF2B5EF4-FFF2-40B4-BE49-F238E27FC236}">
                <a16:creationId xmlns:a16="http://schemas.microsoft.com/office/drawing/2014/main" id="{FAF750F7-301B-7110-43AA-90FBCC1E36E3}"/>
              </a:ext>
            </a:extLst>
          </p:cNvPr>
          <p:cNvSpPr/>
          <p:nvPr/>
        </p:nvSpPr>
        <p:spPr>
          <a:xfrm>
            <a:off x="3799791" y="1760482"/>
            <a:ext cx="1329712" cy="346668"/>
          </a:xfrm>
          <a:prstGeom prst="rect">
            <a:avLst/>
          </a:prstGeom>
          <a:solidFill>
            <a:schemeClr val="accent4"/>
          </a:solidFill>
          <a:ln>
            <a:noFill/>
          </a:ln>
          <a:effectLst>
            <a:outerShdw dist="57150"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193253"/>
                </a:solidFill>
              </a:rPr>
              <a:t>Hypothyroid</a:t>
            </a:r>
          </a:p>
        </p:txBody>
      </p:sp>
      <p:sp>
        <p:nvSpPr>
          <p:cNvPr id="13" name="Google Shape;1032;p44">
            <a:extLst>
              <a:ext uri="{FF2B5EF4-FFF2-40B4-BE49-F238E27FC236}">
                <a16:creationId xmlns:a16="http://schemas.microsoft.com/office/drawing/2014/main" id="{54D19A28-96C8-2507-D5A7-5D57AE54DD85}"/>
              </a:ext>
            </a:extLst>
          </p:cNvPr>
          <p:cNvSpPr txBox="1">
            <a:spLocks/>
          </p:cNvSpPr>
          <p:nvPr/>
        </p:nvSpPr>
        <p:spPr>
          <a:xfrm>
            <a:off x="842868" y="3271347"/>
            <a:ext cx="7385182" cy="1462700"/>
          </a:xfrm>
          <a:prstGeom prst="rect">
            <a:avLst/>
          </a:prstGeom>
          <a:solidFill>
            <a:srgbClr val="D4DE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100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Char char="■"/>
              <a:defRPr sz="1200" b="0" i="0" u="none" strike="noStrike" cap="none">
                <a:solidFill>
                  <a:schemeClr val="dk1"/>
                </a:solidFill>
                <a:latin typeface="Open Sans"/>
                <a:ea typeface="Open Sans"/>
                <a:cs typeface="Open Sans"/>
                <a:sym typeface="Open Sans"/>
              </a:defRPr>
            </a:lvl9pPr>
          </a:lstStyle>
          <a:p>
            <a:pPr marL="274320" indent="-213359" algn="just">
              <a:spcBef>
                <a:spcPts val="1000"/>
              </a:spcBef>
            </a:pPr>
            <a:r>
              <a:rPr lang="en-IN" sz="1500" dirty="0">
                <a:latin typeface="Open Sans" panose="020B0606030504020204" pitchFamily="34" charset="0"/>
                <a:ea typeface="Open Sans" panose="020B0606030504020204" pitchFamily="34" charset="0"/>
                <a:cs typeface="Open Sans" panose="020B0606030504020204" pitchFamily="34" charset="0"/>
              </a:rPr>
              <a:t>H</a:t>
            </a:r>
            <a:r>
              <a:rPr lang="en-IN" sz="1500" dirty="0">
                <a:effectLst/>
                <a:latin typeface="Open Sans" panose="020B0606030504020204" pitchFamily="34" charset="0"/>
                <a:ea typeface="Open Sans" panose="020B0606030504020204" pitchFamily="34" charset="0"/>
                <a:cs typeface="Open Sans" panose="020B0606030504020204" pitchFamily="34" charset="0"/>
              </a:rPr>
              <a:t>elpful to medical experts to make disease predictions without any human mistakes.</a:t>
            </a:r>
          </a:p>
          <a:p>
            <a:pPr marL="274320" indent="-213359" algn="just">
              <a:spcBef>
                <a:spcPts val="1000"/>
              </a:spcBef>
            </a:pPr>
            <a:r>
              <a:rPr lang="en-US" sz="1500" dirty="0"/>
              <a:t>Patients can diagnose their condition without the assistance of a medical expert.</a:t>
            </a:r>
          </a:p>
        </p:txBody>
      </p:sp>
    </p:spTree>
    <p:extLst>
      <p:ext uri="{BB962C8B-B14F-4D97-AF65-F5344CB8AC3E}">
        <p14:creationId xmlns:p14="http://schemas.microsoft.com/office/powerpoint/2010/main" val="4258993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grpSp>
        <p:nvGrpSpPr>
          <p:cNvPr id="682" name="Google Shape;682;p36"/>
          <p:cNvGrpSpPr/>
          <p:nvPr/>
        </p:nvGrpSpPr>
        <p:grpSpPr>
          <a:xfrm rot="4815871">
            <a:off x="8196525" y="726286"/>
            <a:ext cx="613981" cy="898196"/>
            <a:chOff x="8428895" y="3836230"/>
            <a:chExt cx="613980" cy="898195"/>
          </a:xfrm>
        </p:grpSpPr>
        <p:grpSp>
          <p:nvGrpSpPr>
            <p:cNvPr id="683" name="Google Shape;683;p36"/>
            <p:cNvGrpSpPr/>
            <p:nvPr/>
          </p:nvGrpSpPr>
          <p:grpSpPr>
            <a:xfrm>
              <a:off x="8428895" y="3836230"/>
              <a:ext cx="613980" cy="898195"/>
              <a:chOff x="6995008" y="3710305"/>
              <a:chExt cx="613980" cy="898195"/>
            </a:xfrm>
          </p:grpSpPr>
          <p:grpSp>
            <p:nvGrpSpPr>
              <p:cNvPr id="684" name="Google Shape;684;p36"/>
              <p:cNvGrpSpPr/>
              <p:nvPr/>
            </p:nvGrpSpPr>
            <p:grpSpPr>
              <a:xfrm rot="7465359" flipH="1">
                <a:off x="7141256" y="3729005"/>
                <a:ext cx="321483" cy="524007"/>
                <a:chOff x="8651472" y="792816"/>
                <a:chExt cx="321479" cy="524000"/>
              </a:xfrm>
            </p:grpSpPr>
            <p:sp>
              <p:nvSpPr>
                <p:cNvPr id="685" name="Google Shape;685;p36"/>
                <p:cNvSpPr/>
                <p:nvPr/>
              </p:nvSpPr>
              <p:spPr>
                <a:xfrm>
                  <a:off x="8651472" y="792816"/>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6"/>
                <p:cNvSpPr/>
                <p:nvPr/>
              </p:nvSpPr>
              <p:spPr>
                <a:xfrm>
                  <a:off x="8894258" y="1238123"/>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 name="Google Shape;687;p36"/>
              <p:cNvSpPr/>
              <p:nvPr/>
            </p:nvSpPr>
            <p:spPr>
              <a:xfrm rot="7465303" flipH="1">
                <a:off x="7164138" y="4389676"/>
                <a:ext cx="191919" cy="178458"/>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36"/>
            <p:cNvSpPr/>
            <p:nvPr/>
          </p:nvSpPr>
          <p:spPr>
            <a:xfrm>
              <a:off x="8462071" y="4139332"/>
              <a:ext cx="124177" cy="119737"/>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Subtitle 27">
            <a:extLst>
              <a:ext uri="{FF2B5EF4-FFF2-40B4-BE49-F238E27FC236}">
                <a16:creationId xmlns:a16="http://schemas.microsoft.com/office/drawing/2014/main" id="{57ACBD23-1C8C-BCFD-6147-ADCE9BA0B52A}"/>
              </a:ext>
            </a:extLst>
          </p:cNvPr>
          <p:cNvSpPr>
            <a:spLocks noGrp="1"/>
          </p:cNvSpPr>
          <p:nvPr>
            <p:ph type="subTitle" idx="1"/>
          </p:nvPr>
        </p:nvSpPr>
        <p:spPr>
          <a:xfrm>
            <a:off x="897109" y="807182"/>
            <a:ext cx="7585985" cy="3370807"/>
          </a:xfrm>
          <a:solidFill>
            <a:srgbClr val="D4DEEB"/>
          </a:solidFill>
        </p:spPr>
        <p:txBody>
          <a:bodyPr/>
          <a:lstStyle/>
          <a:p>
            <a:pPr marL="438150" indent="-285750">
              <a:lnSpc>
                <a:spcPct val="250000"/>
              </a:lnSpc>
              <a:buFont typeface="Arial" panose="020B0604020202020204" pitchFamily="34" charset="0"/>
              <a:buChar char="•"/>
            </a:pPr>
            <a:r>
              <a:rPr lang="en-US" sz="1500" dirty="0"/>
              <a:t>Dataset is taken from Kaggle Repository.</a:t>
            </a:r>
          </a:p>
          <a:p>
            <a:pPr marL="438150" indent="-285750">
              <a:lnSpc>
                <a:spcPct val="250000"/>
              </a:lnSpc>
              <a:buFont typeface="Arial" panose="020B0604020202020204" pitchFamily="34" charset="0"/>
              <a:buChar char="•"/>
            </a:pPr>
            <a:r>
              <a:rPr lang="en-US" sz="1500" dirty="0"/>
              <a:t>9172 samples and every sample has 31 features.</a:t>
            </a:r>
          </a:p>
          <a:p>
            <a:pPr marL="438150" indent="-285750">
              <a:lnSpc>
                <a:spcPct val="250000"/>
              </a:lnSpc>
              <a:buFont typeface="Arial" panose="020B0604020202020204" pitchFamily="34" charset="0"/>
              <a:buChar char="•"/>
            </a:pPr>
            <a:r>
              <a:rPr lang="en-US" sz="1500" dirty="0"/>
              <a:t>Contains numeric values and Boolean values. </a:t>
            </a:r>
          </a:p>
          <a:p>
            <a:pPr marL="438150" indent="-285750">
              <a:lnSpc>
                <a:spcPct val="250000"/>
              </a:lnSpc>
              <a:buFont typeface="Arial" panose="020B0604020202020204" pitchFamily="34" charset="0"/>
              <a:buChar char="•"/>
            </a:pPr>
            <a:r>
              <a:rPr lang="en-US" sz="1500" dirty="0"/>
              <a:t>Class labels include letters from A to T which indicates different thyroid conditions.</a:t>
            </a:r>
          </a:p>
        </p:txBody>
      </p:sp>
      <p:grpSp>
        <p:nvGrpSpPr>
          <p:cNvPr id="689" name="Google Shape;689;p36"/>
          <p:cNvGrpSpPr/>
          <p:nvPr/>
        </p:nvGrpSpPr>
        <p:grpSpPr>
          <a:xfrm>
            <a:off x="75526" y="3983932"/>
            <a:ext cx="514722" cy="781344"/>
            <a:chOff x="83701" y="3914657"/>
            <a:chExt cx="514722" cy="781344"/>
          </a:xfrm>
        </p:grpSpPr>
        <p:grpSp>
          <p:nvGrpSpPr>
            <p:cNvPr id="690" name="Google Shape;690;p36"/>
            <p:cNvGrpSpPr/>
            <p:nvPr/>
          </p:nvGrpSpPr>
          <p:grpSpPr>
            <a:xfrm flipH="1">
              <a:off x="83701" y="3974218"/>
              <a:ext cx="369353" cy="721783"/>
              <a:chOff x="7205405" y="3810518"/>
              <a:chExt cx="369353" cy="721783"/>
            </a:xfrm>
          </p:grpSpPr>
          <p:grpSp>
            <p:nvGrpSpPr>
              <p:cNvPr id="691" name="Google Shape;691;p36"/>
              <p:cNvGrpSpPr/>
              <p:nvPr/>
            </p:nvGrpSpPr>
            <p:grpSpPr>
              <a:xfrm rot="7465359" flipH="1">
                <a:off x="7188076" y="3940005"/>
                <a:ext cx="404010" cy="170894"/>
                <a:chOff x="8631589" y="877241"/>
                <a:chExt cx="404005" cy="170892"/>
              </a:xfrm>
            </p:grpSpPr>
            <p:sp>
              <p:nvSpPr>
                <p:cNvPr id="692" name="Google Shape;692;p36"/>
                <p:cNvSpPr/>
                <p:nvPr/>
              </p:nvSpPr>
              <p:spPr>
                <a:xfrm>
                  <a:off x="8869285" y="877241"/>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6"/>
                <p:cNvSpPr/>
                <p:nvPr/>
              </p:nvSpPr>
              <p:spPr>
                <a:xfrm>
                  <a:off x="8631589" y="969440"/>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 name="Google Shape;694;p36"/>
              <p:cNvSpPr/>
              <p:nvPr/>
            </p:nvSpPr>
            <p:spPr>
              <a:xfrm rot="7465303" flipH="1">
                <a:off x="7316538" y="4313476"/>
                <a:ext cx="191919" cy="178458"/>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 name="Google Shape;695;p36"/>
            <p:cNvSpPr/>
            <p:nvPr/>
          </p:nvSpPr>
          <p:spPr>
            <a:xfrm>
              <a:off x="474246" y="3914657"/>
              <a:ext cx="124177" cy="119737"/>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 name="Arrow: Pentagon 695">
            <a:extLst>
              <a:ext uri="{FF2B5EF4-FFF2-40B4-BE49-F238E27FC236}">
                <a16:creationId xmlns:a16="http://schemas.microsoft.com/office/drawing/2014/main" id="{62642A6C-246B-56F2-AD68-61F7DB682E89}"/>
              </a:ext>
            </a:extLst>
          </p:cNvPr>
          <p:cNvSpPr/>
          <p:nvPr/>
        </p:nvSpPr>
        <p:spPr>
          <a:xfrm>
            <a:off x="897110" y="590904"/>
            <a:ext cx="1792391" cy="471994"/>
          </a:xfrm>
          <a:prstGeom prst="homePlate">
            <a:avLst/>
          </a:prstGeom>
          <a:solidFill>
            <a:srgbClr val="8CB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7" name="Google Shape;462;p33">
            <a:extLst>
              <a:ext uri="{FF2B5EF4-FFF2-40B4-BE49-F238E27FC236}">
                <a16:creationId xmlns:a16="http://schemas.microsoft.com/office/drawing/2014/main" id="{E2B53EC7-9BAD-C706-6F22-95B6C5A72D9D}"/>
              </a:ext>
            </a:extLst>
          </p:cNvPr>
          <p:cNvSpPr txBox="1">
            <a:spLocks/>
          </p:cNvSpPr>
          <p:nvPr/>
        </p:nvSpPr>
        <p:spPr>
          <a:xfrm>
            <a:off x="897110" y="534695"/>
            <a:ext cx="7100852" cy="5333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9pPr>
          </a:lstStyle>
          <a:p>
            <a:r>
              <a:rPr lang="en-US" sz="2200" dirty="0"/>
              <a:t>Dataset</a:t>
            </a:r>
          </a:p>
        </p:txBody>
      </p:sp>
      <p:sp>
        <p:nvSpPr>
          <p:cNvPr id="699" name="Google Shape;1033;p44">
            <a:extLst>
              <a:ext uri="{FF2B5EF4-FFF2-40B4-BE49-F238E27FC236}">
                <a16:creationId xmlns:a16="http://schemas.microsoft.com/office/drawing/2014/main" id="{382E1E75-A182-98FD-754C-576B2B7101FA}"/>
              </a:ext>
            </a:extLst>
          </p:cNvPr>
          <p:cNvSpPr/>
          <p:nvPr/>
        </p:nvSpPr>
        <p:spPr>
          <a:xfrm>
            <a:off x="1742625" y="3972173"/>
            <a:ext cx="5894952" cy="462936"/>
          </a:xfrm>
          <a:prstGeom prst="rect">
            <a:avLst/>
          </a:prstGeom>
          <a:solidFill>
            <a:srgbClr val="FFFFFF"/>
          </a:solidFill>
          <a:ln>
            <a:no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fi-FI" sz="1400" dirty="0">
                <a:hlinkClick r:id="rId3"/>
              </a:rPr>
              <a:t>https://www.kaggle.com/datasets/emmanuelfwerr/thyroid-disease-data</a:t>
            </a:r>
            <a:endParaRPr lang="en-US" dirty="0">
              <a:solidFill>
                <a:srgbClr val="193253"/>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9"/>
          <p:cNvSpPr txBox="1">
            <a:spLocks noGrp="1"/>
          </p:cNvSpPr>
          <p:nvPr>
            <p:ph type="title"/>
          </p:nvPr>
        </p:nvSpPr>
        <p:spPr>
          <a:xfrm>
            <a:off x="703048" y="48159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Dataset Attributes</a:t>
            </a:r>
            <a:endParaRPr sz="1200" dirty="0"/>
          </a:p>
        </p:txBody>
      </p:sp>
      <p:graphicFrame>
        <p:nvGraphicFramePr>
          <p:cNvPr id="401" name="Google Shape;401;p29"/>
          <p:cNvGraphicFramePr/>
          <p:nvPr>
            <p:extLst>
              <p:ext uri="{D42A27DB-BD31-4B8C-83A1-F6EECF244321}">
                <p14:modId xmlns:p14="http://schemas.microsoft.com/office/powerpoint/2010/main" val="868716007"/>
              </p:ext>
            </p:extLst>
          </p:nvPr>
        </p:nvGraphicFramePr>
        <p:xfrm>
          <a:off x="728476" y="1033364"/>
          <a:ext cx="7712476" cy="3342190"/>
        </p:xfrm>
        <a:graphic>
          <a:graphicData uri="http://schemas.openxmlformats.org/drawingml/2006/table">
            <a:tbl>
              <a:tblPr>
                <a:noFill/>
                <a:tableStyleId>{4EE3D437-C589-48E6-9ED8-8124AF94C237}</a:tableStyleId>
              </a:tblPr>
              <a:tblGrid>
                <a:gridCol w="1389884">
                  <a:extLst>
                    <a:ext uri="{9D8B030D-6E8A-4147-A177-3AD203B41FA5}">
                      <a16:colId xmlns:a16="http://schemas.microsoft.com/office/drawing/2014/main" val="20000"/>
                    </a:ext>
                  </a:extLst>
                </a:gridCol>
                <a:gridCol w="2095500">
                  <a:extLst>
                    <a:ext uri="{9D8B030D-6E8A-4147-A177-3AD203B41FA5}">
                      <a16:colId xmlns:a16="http://schemas.microsoft.com/office/drawing/2014/main" val="20001"/>
                    </a:ext>
                  </a:extLst>
                </a:gridCol>
                <a:gridCol w="1440180">
                  <a:extLst>
                    <a:ext uri="{9D8B030D-6E8A-4147-A177-3AD203B41FA5}">
                      <a16:colId xmlns:a16="http://schemas.microsoft.com/office/drawing/2014/main" val="4246658647"/>
                    </a:ext>
                  </a:extLst>
                </a:gridCol>
                <a:gridCol w="2786912">
                  <a:extLst>
                    <a:ext uri="{9D8B030D-6E8A-4147-A177-3AD203B41FA5}">
                      <a16:colId xmlns:a16="http://schemas.microsoft.com/office/drawing/2014/main" val="3179937040"/>
                    </a:ext>
                  </a:extLst>
                </a:gridCol>
              </a:tblGrid>
              <a:tr h="383794">
                <a:tc>
                  <a:txBody>
                    <a:bodyPr/>
                    <a:lstStyle/>
                    <a:p>
                      <a:pPr marL="0" lvl="0" indent="0" algn="l" rtl="0">
                        <a:spcBef>
                          <a:spcPts val="0"/>
                        </a:spcBef>
                        <a:spcAft>
                          <a:spcPts val="0"/>
                        </a:spcAft>
                        <a:buNone/>
                      </a:pPr>
                      <a:r>
                        <a:rPr lang="en"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rPr>
                        <a:t>age</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45720" marR="4572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IN" sz="1000" dirty="0">
                          <a:solidFill>
                            <a:srgbClr val="193253"/>
                          </a:solidFill>
                        </a:rPr>
                        <a:t>age of the patient</a:t>
                      </a:r>
                      <a:endParaRPr sz="1000" dirty="0">
                        <a:solidFill>
                          <a:srgbClr val="193253"/>
                        </a:solidFill>
                        <a:latin typeface="Open Sans"/>
                        <a:ea typeface="Open Sans"/>
                        <a:cs typeface="Open Sans"/>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I131_treatment</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1000" dirty="0">
                          <a:solidFill>
                            <a:srgbClr val="193253"/>
                          </a:solidFill>
                        </a:rPr>
                        <a:t>whether patient is undergoing I131 treatment</a:t>
                      </a:r>
                      <a:endParaRPr sz="1000" dirty="0">
                        <a:solidFill>
                          <a:srgbClr val="193253"/>
                        </a:solidFill>
                        <a:latin typeface="Open Sans"/>
                        <a:ea typeface="Open Sans"/>
                        <a:cs typeface="Open Sans"/>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240">
                <a:tc>
                  <a:txBody>
                    <a:bodyPr/>
                    <a:lstStyle/>
                    <a:p>
                      <a:pPr marL="0" lvl="0" indent="0" algn="l" rtl="0">
                        <a:spcBef>
                          <a:spcPts val="0"/>
                        </a:spcBef>
                        <a:spcAft>
                          <a:spcPts val="0"/>
                        </a:spcAft>
                        <a:buNone/>
                      </a:pPr>
                      <a:r>
                        <a:rPr lang="en"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rPr>
                        <a:t>sex</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45720" marR="4572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IN" sz="1000" dirty="0">
                          <a:solidFill>
                            <a:srgbClr val="193253"/>
                          </a:solidFill>
                        </a:rPr>
                        <a:t>gender of the patient</a:t>
                      </a:r>
                      <a:endParaRPr sz="1000" dirty="0">
                        <a:solidFill>
                          <a:srgbClr val="193253"/>
                        </a:solidFill>
                        <a:latin typeface="Open Sans"/>
                        <a:ea typeface="Open Sans"/>
                        <a:cs typeface="Open Sans"/>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IN"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q</a:t>
                      </a:r>
                      <a:r>
                        <a:rPr lang="en"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uery_hypothyroid</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rgbClr val="193253"/>
                          </a:solidFill>
                        </a:rPr>
                        <a:t>whether the patient believes they have hypothyroid</a:t>
                      </a:r>
                      <a:endParaRPr sz="1000" dirty="0">
                        <a:solidFill>
                          <a:srgbClr val="193253"/>
                        </a:solidFill>
                        <a:latin typeface="Open Sans"/>
                        <a:ea typeface="Open Sans"/>
                        <a:cs typeface="Open Sans"/>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36176">
                <a:tc>
                  <a:txBody>
                    <a:bodyPr/>
                    <a:lstStyle/>
                    <a:p>
                      <a:pPr marL="0" lvl="0" indent="0" algn="l" rtl="0">
                        <a:spcBef>
                          <a:spcPts val="0"/>
                        </a:spcBef>
                        <a:spcAft>
                          <a:spcPts val="0"/>
                        </a:spcAft>
                        <a:buNone/>
                      </a:pPr>
                      <a:r>
                        <a:rPr lang="en-IN"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rPr>
                        <a:t>o</a:t>
                      </a:r>
                      <a:r>
                        <a:rPr lang="en"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rPr>
                        <a:t>n_thyroxine</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45720" marR="4572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rgbClr val="193253"/>
                          </a:solidFill>
                        </a:rPr>
                        <a:t>whether patient is on thyroxine medication</a:t>
                      </a:r>
                      <a:endParaRPr sz="1000" dirty="0">
                        <a:solidFill>
                          <a:srgbClr val="193253"/>
                        </a:solidFill>
                        <a:latin typeface="Open Sans"/>
                        <a:ea typeface="Open Sans"/>
                        <a:cs typeface="Open Sans"/>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b="1" dirty="0" err="1">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query_hyperthyroid</a:t>
                      </a:r>
                      <a:endParaRPr lang="en-IN"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rgbClr val="193253"/>
                          </a:solidFill>
                        </a:rPr>
                        <a:t>whether the patient believes they have hyperthyroid</a:t>
                      </a:r>
                      <a:endParaRPr sz="1000" dirty="0">
                        <a:solidFill>
                          <a:srgbClr val="193253"/>
                        </a:solidFill>
                        <a:latin typeface="Open Sans"/>
                        <a:ea typeface="Open Sans"/>
                        <a:cs typeface="Open Sans"/>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6160">
                <a:tc>
                  <a:txBody>
                    <a:bodyPr/>
                    <a:lstStyle/>
                    <a:p>
                      <a:pPr marL="0" lvl="0" indent="0" algn="l" rtl="0">
                        <a:spcBef>
                          <a:spcPts val="0"/>
                        </a:spcBef>
                        <a:spcAft>
                          <a:spcPts val="0"/>
                        </a:spcAft>
                        <a:buNone/>
                      </a:pPr>
                      <a:r>
                        <a:rPr lang="en-IN"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rPr>
                        <a:t>q</a:t>
                      </a:r>
                      <a:r>
                        <a:rPr lang="en"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rPr>
                        <a:t>uery_on_thyroxine</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45720" marR="4572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rgbClr val="193253"/>
                          </a:solidFill>
                        </a:rPr>
                        <a:t>Whether the patient is queried for thyroxine medication</a:t>
                      </a:r>
                      <a:endParaRPr sz="1000" dirty="0">
                        <a:solidFill>
                          <a:srgbClr val="193253"/>
                        </a:solidFill>
                        <a:latin typeface="Open Sans"/>
                        <a:ea typeface="Open Sans"/>
                        <a:cs typeface="Open Sans"/>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lithium</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IN" sz="1000" dirty="0">
                          <a:solidFill>
                            <a:srgbClr val="193253"/>
                          </a:solidFill>
                        </a:rPr>
                        <a:t>whether patient is on lithium</a:t>
                      </a:r>
                      <a:endParaRPr sz="1000" dirty="0">
                        <a:solidFill>
                          <a:srgbClr val="193253"/>
                        </a:solidFill>
                        <a:latin typeface="Open Sans"/>
                        <a:ea typeface="Open Sans"/>
                        <a:cs typeface="Open Sans"/>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56160">
                <a:tc>
                  <a:txBody>
                    <a:bodyPr/>
                    <a:lstStyle/>
                    <a:p>
                      <a:pPr marL="0" lvl="0" indent="0" algn="l" rtl="0">
                        <a:spcBef>
                          <a:spcPts val="0"/>
                        </a:spcBef>
                        <a:spcAft>
                          <a:spcPts val="0"/>
                        </a:spcAft>
                        <a:buNone/>
                      </a:pPr>
                      <a:r>
                        <a:rPr lang="en"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rPr>
                        <a:t>on_antithyroidmeds</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45720" marR="4572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solidFill>
                            <a:srgbClr val="193253"/>
                          </a:solidFill>
                        </a:rPr>
                        <a:t>whether the patient is on antithyroid medication</a:t>
                      </a:r>
                      <a:endParaRPr sz="1000" dirty="0">
                        <a:solidFill>
                          <a:srgbClr val="193253"/>
                        </a:solidFill>
                        <a:latin typeface="Open Sans"/>
                        <a:ea typeface="Open Sans"/>
                        <a:cs typeface="Open Sans"/>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goiter</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IN" sz="1000" dirty="0">
                          <a:solidFill>
                            <a:srgbClr val="193253"/>
                          </a:solidFill>
                        </a:rPr>
                        <a:t>whether patient has goitre</a:t>
                      </a:r>
                      <a:endParaRPr sz="1000" dirty="0">
                        <a:solidFill>
                          <a:srgbClr val="193253"/>
                        </a:solidFill>
                        <a:latin typeface="Open Sans"/>
                        <a:ea typeface="Open Sans"/>
                        <a:cs typeface="Open Sans"/>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88864">
                <a:tc>
                  <a:txBody>
                    <a:bodyPr/>
                    <a:lstStyle/>
                    <a:p>
                      <a:pPr marL="0" lvl="0" indent="0" algn="l" rtl="0">
                        <a:spcBef>
                          <a:spcPts val="0"/>
                        </a:spcBef>
                        <a:spcAft>
                          <a:spcPts val="0"/>
                        </a:spcAft>
                        <a:buNone/>
                      </a:pPr>
                      <a:r>
                        <a:rPr lang="en"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rPr>
                        <a:t>sick</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45720" marR="4572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IN" sz="1000" dirty="0">
                          <a:solidFill>
                            <a:srgbClr val="193253"/>
                          </a:solidFill>
                        </a:rPr>
                        <a:t>whether patient is sick</a:t>
                      </a:r>
                      <a:endParaRPr sz="1000" dirty="0">
                        <a:solidFill>
                          <a:srgbClr val="193253"/>
                        </a:solidFill>
                        <a:latin typeface="Open Sans"/>
                        <a:ea typeface="Open Sans"/>
                        <a:cs typeface="Open Sans"/>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tumor</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IN" sz="1000" dirty="0">
                          <a:solidFill>
                            <a:srgbClr val="193253"/>
                          </a:solidFill>
                        </a:rPr>
                        <a:t>whether patient has </a:t>
                      </a:r>
                      <a:r>
                        <a:rPr lang="en-IN" sz="1000" dirty="0" err="1">
                          <a:solidFill>
                            <a:srgbClr val="193253"/>
                          </a:solidFill>
                        </a:rPr>
                        <a:t>tumor</a:t>
                      </a:r>
                      <a:endParaRPr sz="1000" dirty="0">
                        <a:solidFill>
                          <a:srgbClr val="193253"/>
                        </a:solidFill>
                        <a:latin typeface="Open Sans"/>
                        <a:ea typeface="Open Sans"/>
                        <a:cs typeface="Open Sans"/>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88620">
                <a:tc>
                  <a:txBody>
                    <a:bodyPr/>
                    <a:lstStyle/>
                    <a:p>
                      <a:pPr marL="0" lvl="0" indent="0" algn="l" rtl="0">
                        <a:spcBef>
                          <a:spcPts val="0"/>
                        </a:spcBef>
                        <a:spcAft>
                          <a:spcPts val="0"/>
                        </a:spcAft>
                        <a:buNone/>
                      </a:pPr>
                      <a:r>
                        <a:rPr lang="en-US" sz="1000" b="1" dirty="0">
                          <a:solidFill>
                            <a:srgbClr val="193253"/>
                          </a:solidFill>
                          <a:latin typeface="Open Sans"/>
                          <a:ea typeface="Open Sans"/>
                          <a:cs typeface="Open Sans"/>
                          <a:sym typeface="Open Sans"/>
                        </a:rPr>
                        <a:t>pregnant</a:t>
                      </a:r>
                      <a:endParaRPr sz="1000" b="1" dirty="0">
                        <a:solidFill>
                          <a:srgbClr val="193253"/>
                        </a:solidFill>
                        <a:latin typeface="Open Sans"/>
                        <a:ea typeface="Open Sans"/>
                        <a:cs typeface="Open Sans"/>
                        <a:sym typeface="Open Sans"/>
                      </a:endParaRPr>
                    </a:p>
                  </a:txBody>
                  <a:tcPr marL="45720" marR="4572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IN" sz="1000" dirty="0">
                          <a:solidFill>
                            <a:srgbClr val="193253"/>
                          </a:solidFill>
                        </a:rPr>
                        <a:t>whether patient is pregnant</a:t>
                      </a:r>
                      <a:endParaRPr sz="1000" dirty="0">
                        <a:solidFill>
                          <a:srgbClr val="193253"/>
                        </a:solidFill>
                        <a:latin typeface="Open Sans"/>
                        <a:ea typeface="Open Sans"/>
                        <a:cs typeface="Open Sans"/>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hypopituitary</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IN" sz="1000" dirty="0">
                          <a:solidFill>
                            <a:srgbClr val="193253"/>
                          </a:solidFill>
                        </a:rPr>
                        <a:t>whether patient has </a:t>
                      </a:r>
                      <a:r>
                        <a:rPr lang="en-IN" sz="1000" dirty="0" err="1">
                          <a:solidFill>
                            <a:srgbClr val="193253"/>
                          </a:solidFill>
                        </a:rPr>
                        <a:t>hyperpituitary</a:t>
                      </a:r>
                      <a:r>
                        <a:rPr lang="en-IN" sz="1000" dirty="0">
                          <a:solidFill>
                            <a:srgbClr val="193253"/>
                          </a:solidFill>
                        </a:rPr>
                        <a:t> gland</a:t>
                      </a:r>
                      <a:endParaRPr sz="1000" dirty="0">
                        <a:solidFill>
                          <a:srgbClr val="193253"/>
                        </a:solidFill>
                        <a:latin typeface="Open Sans"/>
                        <a:ea typeface="Open Sans"/>
                        <a:cs typeface="Open Sans"/>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194734439"/>
                  </a:ext>
                </a:extLst>
              </a:tr>
              <a:tr h="436176">
                <a:tc>
                  <a:txBody>
                    <a:bodyPr/>
                    <a:lstStyle/>
                    <a:p>
                      <a:pPr marL="0" lvl="0" indent="0" algn="l" rtl="0">
                        <a:spcBef>
                          <a:spcPts val="0"/>
                        </a:spcBef>
                        <a:spcAft>
                          <a:spcPts val="0"/>
                        </a:spcAft>
                        <a:buNone/>
                      </a:pPr>
                      <a:r>
                        <a:rPr lang="en-US" sz="1000" b="1" dirty="0" err="1">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thyroid_surgery</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rgbClr val="193253"/>
                          </a:solidFill>
                        </a:rPr>
                        <a:t>whether patient has undergone thyroid surgery</a:t>
                      </a:r>
                      <a:endParaRPr sz="1000" dirty="0">
                        <a:solidFill>
                          <a:srgbClr val="193253"/>
                        </a:solidFill>
                        <a:latin typeface="Open Sans"/>
                        <a:ea typeface="Open Sans"/>
                        <a:cs typeface="Open Sans"/>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psych</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IN" sz="1000" dirty="0">
                          <a:solidFill>
                            <a:srgbClr val="193253"/>
                          </a:solidFill>
                        </a:rPr>
                        <a:t>whether patient has psychological conditions</a:t>
                      </a:r>
                      <a:endParaRPr sz="1000" dirty="0">
                        <a:solidFill>
                          <a:srgbClr val="193253"/>
                        </a:solidFill>
                        <a:latin typeface="Open Sans"/>
                        <a:ea typeface="Open Sans"/>
                        <a:cs typeface="Open Sans"/>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120916538"/>
                  </a:ext>
                </a:extLst>
              </a:tr>
            </a:tbl>
          </a:graphicData>
        </a:graphic>
      </p:graphicFrame>
    </p:spTree>
    <p:extLst>
      <p:ext uri="{BB962C8B-B14F-4D97-AF65-F5344CB8AC3E}">
        <p14:creationId xmlns:p14="http://schemas.microsoft.com/office/powerpoint/2010/main" val="1441577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graphicFrame>
        <p:nvGraphicFramePr>
          <p:cNvPr id="401" name="Google Shape;401;p29"/>
          <p:cNvGraphicFramePr/>
          <p:nvPr>
            <p:extLst>
              <p:ext uri="{D42A27DB-BD31-4B8C-83A1-F6EECF244321}">
                <p14:modId xmlns:p14="http://schemas.microsoft.com/office/powerpoint/2010/main" val="347305030"/>
              </p:ext>
            </p:extLst>
          </p:nvPr>
        </p:nvGraphicFramePr>
        <p:xfrm>
          <a:off x="672754" y="1039889"/>
          <a:ext cx="7711200" cy="3340800"/>
        </p:xfrm>
        <a:graphic>
          <a:graphicData uri="http://schemas.openxmlformats.org/drawingml/2006/table">
            <a:tbl>
              <a:tblPr>
                <a:noFill/>
                <a:tableStyleId>{4EE3D437-C589-48E6-9ED8-8124AF94C237}</a:tableStyleId>
              </a:tblPr>
              <a:tblGrid>
                <a:gridCol w="1239569">
                  <a:extLst>
                    <a:ext uri="{9D8B030D-6E8A-4147-A177-3AD203B41FA5}">
                      <a16:colId xmlns:a16="http://schemas.microsoft.com/office/drawing/2014/main" val="20000"/>
                    </a:ext>
                  </a:extLst>
                </a:gridCol>
                <a:gridCol w="2354877">
                  <a:extLst>
                    <a:ext uri="{9D8B030D-6E8A-4147-A177-3AD203B41FA5}">
                      <a16:colId xmlns:a16="http://schemas.microsoft.com/office/drawing/2014/main" val="20001"/>
                    </a:ext>
                  </a:extLst>
                </a:gridCol>
                <a:gridCol w="1325880">
                  <a:extLst>
                    <a:ext uri="{9D8B030D-6E8A-4147-A177-3AD203B41FA5}">
                      <a16:colId xmlns:a16="http://schemas.microsoft.com/office/drawing/2014/main" val="4246658647"/>
                    </a:ext>
                  </a:extLst>
                </a:gridCol>
                <a:gridCol w="2790874">
                  <a:extLst>
                    <a:ext uri="{9D8B030D-6E8A-4147-A177-3AD203B41FA5}">
                      <a16:colId xmlns:a16="http://schemas.microsoft.com/office/drawing/2014/main" val="3179937040"/>
                    </a:ext>
                  </a:extLst>
                </a:gridCol>
              </a:tblGrid>
              <a:tr h="412871">
                <a:tc>
                  <a:txBody>
                    <a:bodyPr/>
                    <a:lstStyle/>
                    <a:p>
                      <a:pPr marL="0" lvl="0" indent="0" algn="l" rtl="0">
                        <a:spcBef>
                          <a:spcPts val="0"/>
                        </a:spcBef>
                        <a:spcAft>
                          <a:spcPts val="0"/>
                        </a:spcAft>
                        <a:buNone/>
                      </a:pPr>
                      <a:r>
                        <a:rPr lang="en-US" sz="1000" b="1" dirty="0" err="1">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TSH_measured</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rgbClr val="193253"/>
                          </a:solidFill>
                        </a:rPr>
                        <a:t>whether TSH was measured in the blood</a:t>
                      </a:r>
                      <a:endParaRPr sz="1000" dirty="0">
                        <a:solidFill>
                          <a:srgbClr val="193253"/>
                        </a:solidFill>
                        <a:latin typeface="Open Sans"/>
                        <a:ea typeface="Open Sans"/>
                        <a:cs typeface="Open Sans"/>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00" b="1" dirty="0" err="1">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FTI_measured</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rgbClr val="193253"/>
                          </a:solidFill>
                        </a:rPr>
                        <a:t>whether FTI was measured in the blood</a:t>
                      </a:r>
                      <a:endParaRPr sz="1000" dirty="0">
                        <a:solidFill>
                          <a:srgbClr val="193253"/>
                        </a:solidFill>
                        <a:latin typeface="Open Sans"/>
                        <a:ea typeface="Open Sans"/>
                        <a:cs typeface="Open Sans"/>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31787">
                <a:tc>
                  <a:txBody>
                    <a:bodyPr/>
                    <a:lstStyle/>
                    <a:p>
                      <a:pPr marL="0" lvl="0" indent="0" algn="l" rtl="0">
                        <a:spcBef>
                          <a:spcPts val="0"/>
                        </a:spcBef>
                        <a:spcAft>
                          <a:spcPts val="0"/>
                        </a:spcAft>
                        <a:buNone/>
                      </a:pPr>
                      <a:r>
                        <a:rPr lang="en-US"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TSH</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rgbClr val="193253"/>
                          </a:solidFill>
                        </a:rPr>
                        <a:t>TSH level in blood from lab work</a:t>
                      </a:r>
                      <a:endParaRPr sz="1000" dirty="0">
                        <a:solidFill>
                          <a:srgbClr val="193253"/>
                        </a:solidFill>
                        <a:latin typeface="Open Sans"/>
                        <a:ea typeface="Open Sans"/>
                        <a:cs typeface="Open Sans"/>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FTI</a:t>
                      </a: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solidFill>
                            <a:srgbClr val="193253"/>
                          </a:solidFill>
                        </a:rPr>
                        <a:t>FTI level in blood from lab work</a:t>
                      </a:r>
                      <a:endParaRPr lang="en-US" sz="1000" dirty="0">
                        <a:solidFill>
                          <a:srgbClr val="193253"/>
                        </a:solidFill>
                        <a:latin typeface="Open Sans"/>
                        <a:ea typeface="Open Sans"/>
                        <a:cs typeface="Open Sans"/>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31787">
                <a:tc>
                  <a:txBody>
                    <a:bodyPr/>
                    <a:lstStyle/>
                    <a:p>
                      <a:pPr marL="0" lvl="0" indent="0" algn="l" rtl="0">
                        <a:spcBef>
                          <a:spcPts val="0"/>
                        </a:spcBef>
                        <a:spcAft>
                          <a:spcPts val="0"/>
                        </a:spcAft>
                        <a:buNone/>
                      </a:pPr>
                      <a:r>
                        <a:rPr lang="en-US"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T3_measured</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solidFill>
                            <a:srgbClr val="193253"/>
                          </a:solidFill>
                        </a:rPr>
                        <a:t>whether T3 was measured in the blood</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00" b="1" dirty="0" err="1">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TBG_measured</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rgbClr val="193253"/>
                          </a:solidFill>
                        </a:rPr>
                        <a:t>whether TBG was measured in the blood</a:t>
                      </a:r>
                      <a:endParaRPr sz="1000" dirty="0">
                        <a:solidFill>
                          <a:srgbClr val="193253"/>
                        </a:solidFill>
                        <a:latin typeface="Open Sans"/>
                        <a:ea typeface="Open Sans"/>
                        <a:cs typeface="Open Sans"/>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12871">
                <a:tc>
                  <a:txBody>
                    <a:bodyPr/>
                    <a:lstStyle/>
                    <a:p>
                      <a:pPr marL="0" lvl="0" indent="0" algn="l" rtl="0">
                        <a:spcBef>
                          <a:spcPts val="0"/>
                        </a:spcBef>
                        <a:spcAft>
                          <a:spcPts val="0"/>
                        </a:spcAft>
                        <a:buNone/>
                      </a:pPr>
                      <a:r>
                        <a:rPr lang="en-US"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T3</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solidFill>
                            <a:srgbClr val="193253"/>
                          </a:solidFill>
                        </a:rPr>
                        <a:t>T3 level in blood from lab work</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TBG</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rgbClr val="193253"/>
                          </a:solidFill>
                        </a:rPr>
                        <a:t>TBG level in blood from lab work</a:t>
                      </a:r>
                      <a:endParaRPr sz="1000" dirty="0">
                        <a:solidFill>
                          <a:srgbClr val="193253"/>
                        </a:solidFill>
                        <a:latin typeface="Open Sans"/>
                        <a:ea typeface="Open Sans"/>
                        <a:cs typeface="Open Sans"/>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12871">
                <a:tc>
                  <a:txBody>
                    <a:bodyPr/>
                    <a:lstStyle/>
                    <a:p>
                      <a:pPr marL="0" lvl="0" indent="0" algn="l" rtl="0">
                        <a:spcBef>
                          <a:spcPts val="0"/>
                        </a:spcBef>
                        <a:spcAft>
                          <a:spcPts val="0"/>
                        </a:spcAft>
                        <a:buNone/>
                      </a:pPr>
                      <a:r>
                        <a:rPr lang="en-US"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TT4-measured</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solidFill>
                            <a:srgbClr val="193253"/>
                          </a:solidFill>
                        </a:rPr>
                        <a:t>whether TT4 was measured in the blood</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00" b="1" dirty="0" err="1">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referral_source</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solidFill>
                            <a:srgbClr val="193253"/>
                          </a:solidFill>
                          <a:latin typeface="Open Sans"/>
                          <a:ea typeface="Open Sans"/>
                          <a:cs typeface="Open Sans"/>
                          <a:sym typeface="Open Sans"/>
                        </a:rPr>
                        <a:t>The source of referral</a:t>
                      </a:r>
                      <a:endParaRPr sz="1000" dirty="0">
                        <a:solidFill>
                          <a:srgbClr val="193253"/>
                        </a:solidFill>
                        <a:latin typeface="Open Sans"/>
                        <a:ea typeface="Open Sans"/>
                        <a:cs typeface="Open Sans"/>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194734439"/>
                  </a:ext>
                </a:extLst>
              </a:tr>
              <a:tr h="412871">
                <a:tc>
                  <a:txBody>
                    <a:bodyPr/>
                    <a:lstStyle/>
                    <a:p>
                      <a:pPr marL="0" lvl="0" indent="0" algn="l" rtl="0">
                        <a:spcBef>
                          <a:spcPts val="0"/>
                        </a:spcBef>
                        <a:spcAft>
                          <a:spcPts val="0"/>
                        </a:spcAft>
                        <a:buNone/>
                      </a:pPr>
                      <a:r>
                        <a:rPr lang="en-US"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TT4</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solidFill>
                            <a:srgbClr val="193253"/>
                          </a:solidFill>
                        </a:rPr>
                        <a:t>TT4 level in blood from lab work</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Target</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rgbClr val="193253"/>
                          </a:solidFill>
                        </a:rPr>
                        <a:t>target classification for the patient's thyroid condition.</a:t>
                      </a:r>
                      <a:endParaRPr sz="1000" dirty="0">
                        <a:solidFill>
                          <a:srgbClr val="193253"/>
                        </a:solidFill>
                        <a:latin typeface="Open Sans"/>
                        <a:ea typeface="Open Sans"/>
                        <a:cs typeface="Open Sans"/>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3348797719"/>
                  </a:ext>
                </a:extLst>
              </a:tr>
              <a:tr h="412871">
                <a:tc>
                  <a:txBody>
                    <a:bodyPr/>
                    <a:lstStyle/>
                    <a:p>
                      <a:pPr marL="0" lvl="0" indent="0" algn="l" rtl="0">
                        <a:spcBef>
                          <a:spcPts val="0"/>
                        </a:spcBef>
                        <a:spcAft>
                          <a:spcPts val="0"/>
                        </a:spcAft>
                        <a:buNone/>
                      </a:pPr>
                      <a:r>
                        <a:rPr lang="en-US"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T4U_measured</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solidFill>
                            <a:srgbClr val="193253"/>
                          </a:solidFill>
                        </a:rPr>
                        <a:t>whether T4U was measured in the blood</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err="1">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patient_id</a:t>
                      </a:r>
                      <a:endParaRPr lang="en-US"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rgbClr val="193253"/>
                          </a:solidFill>
                        </a:rPr>
                        <a:t>unique id of the patient</a:t>
                      </a:r>
                      <a:endParaRPr sz="1000" dirty="0">
                        <a:solidFill>
                          <a:srgbClr val="193253"/>
                        </a:solidFill>
                        <a:latin typeface="Open Sans"/>
                        <a:ea typeface="Open Sans"/>
                        <a:cs typeface="Open Sans"/>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2091725967"/>
                  </a:ext>
                </a:extLst>
              </a:tr>
              <a:tr h="412871">
                <a:tc>
                  <a:txBody>
                    <a:bodyPr/>
                    <a:lstStyle/>
                    <a:p>
                      <a:pPr marL="0" lvl="0" indent="0" algn="l" rtl="0">
                        <a:spcBef>
                          <a:spcPts val="0"/>
                        </a:spcBef>
                        <a:spcAft>
                          <a:spcPts val="0"/>
                        </a:spcAft>
                        <a:buNone/>
                      </a:pPr>
                      <a:r>
                        <a:rPr lang="en-US"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rPr>
                        <a:t>T4U</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solidFill>
                            <a:srgbClr val="193253"/>
                          </a:solidFill>
                        </a:rPr>
                        <a:t>T4U level in blood from lab work</a:t>
                      </a: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b="1" dirty="0">
                        <a:solidFill>
                          <a:srgbClr val="193253"/>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endParaRPr sz="1000" dirty="0">
                        <a:solidFill>
                          <a:srgbClr val="193253"/>
                        </a:solidFill>
                        <a:latin typeface="Open Sans"/>
                        <a:ea typeface="Open Sans"/>
                        <a:cs typeface="Open Sans"/>
                        <a:sym typeface="Open Sans"/>
                      </a:endParaRPr>
                    </a:p>
                  </a:txBody>
                  <a:tcPr marL="45720" marR="4572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3149004473"/>
                  </a:ext>
                </a:extLst>
              </a:tr>
            </a:tbl>
          </a:graphicData>
        </a:graphic>
      </p:graphicFrame>
    </p:spTree>
    <p:extLst>
      <p:ext uri="{BB962C8B-B14F-4D97-AF65-F5344CB8AC3E}">
        <p14:creationId xmlns:p14="http://schemas.microsoft.com/office/powerpoint/2010/main" val="760833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45"/>
          <p:cNvSpPr txBox="1">
            <a:spLocks noGrp="1"/>
          </p:cNvSpPr>
          <p:nvPr>
            <p:ph type="title"/>
          </p:nvPr>
        </p:nvSpPr>
        <p:spPr>
          <a:xfrm>
            <a:off x="720000" y="533816"/>
            <a:ext cx="7704000" cy="4232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Class Labels</a:t>
            </a:r>
            <a:endParaRPr sz="1500" dirty="0"/>
          </a:p>
        </p:txBody>
      </p:sp>
      <p:sp>
        <p:nvSpPr>
          <p:cNvPr id="1118" name="Google Shape;1118;p45"/>
          <p:cNvSpPr/>
          <p:nvPr/>
        </p:nvSpPr>
        <p:spPr>
          <a:xfrm>
            <a:off x="2840751" y="1561436"/>
            <a:ext cx="1768200" cy="440854"/>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Raleway"/>
                <a:ea typeface="Raleway"/>
                <a:cs typeface="Raleway"/>
                <a:sym typeface="Raleway"/>
              </a:rPr>
              <a:t>Hypothyroid </a:t>
            </a:r>
            <a:endParaRPr sz="1600" b="1" dirty="0">
              <a:solidFill>
                <a:schemeClr val="dk1"/>
              </a:solidFill>
              <a:latin typeface="Raleway"/>
              <a:ea typeface="Raleway"/>
              <a:cs typeface="Raleway"/>
              <a:sym typeface="Raleway"/>
            </a:endParaRPr>
          </a:p>
        </p:txBody>
      </p:sp>
      <p:sp>
        <p:nvSpPr>
          <p:cNvPr id="1119" name="Google Shape;1119;p45"/>
          <p:cNvSpPr/>
          <p:nvPr/>
        </p:nvSpPr>
        <p:spPr>
          <a:xfrm>
            <a:off x="935591" y="1561436"/>
            <a:ext cx="1768200" cy="440854"/>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Raleway"/>
                <a:ea typeface="Raleway"/>
                <a:cs typeface="Raleway"/>
                <a:sym typeface="Raleway"/>
              </a:rPr>
              <a:t>Hyperthyroid </a:t>
            </a:r>
            <a:endParaRPr sz="1600" b="1" dirty="0">
              <a:solidFill>
                <a:schemeClr val="dk1"/>
              </a:solidFill>
              <a:latin typeface="Raleway"/>
              <a:ea typeface="Raleway"/>
              <a:cs typeface="Raleway"/>
              <a:sym typeface="Raleway"/>
            </a:endParaRPr>
          </a:p>
        </p:txBody>
      </p:sp>
      <p:sp>
        <p:nvSpPr>
          <p:cNvPr id="1120" name="Google Shape;1120;p45"/>
          <p:cNvSpPr/>
          <p:nvPr/>
        </p:nvSpPr>
        <p:spPr>
          <a:xfrm>
            <a:off x="4745911" y="1561436"/>
            <a:ext cx="3414480" cy="440854"/>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dk1"/>
                </a:solidFill>
                <a:latin typeface="Raleway"/>
                <a:ea typeface="Raleway"/>
                <a:cs typeface="Raleway"/>
                <a:sym typeface="Raleway"/>
              </a:rPr>
              <a:t>No Thyroid </a:t>
            </a:r>
            <a:endParaRPr sz="1600" b="1" dirty="0">
              <a:solidFill>
                <a:schemeClr val="dk1"/>
              </a:solidFill>
              <a:latin typeface="Raleway"/>
              <a:ea typeface="Raleway"/>
              <a:cs typeface="Raleway"/>
              <a:sym typeface="Raleway"/>
            </a:endParaRPr>
          </a:p>
        </p:txBody>
      </p:sp>
      <p:sp>
        <p:nvSpPr>
          <p:cNvPr id="1124" name="Google Shape;1124;p45"/>
          <p:cNvSpPr/>
          <p:nvPr/>
        </p:nvSpPr>
        <p:spPr>
          <a:xfrm>
            <a:off x="935591" y="2106236"/>
            <a:ext cx="1768200" cy="2369519"/>
          </a:xfrm>
          <a:prstGeom prst="rect">
            <a:avLst/>
          </a:prstGeom>
          <a:solidFill>
            <a:schemeClr val="accent3"/>
          </a:solidFill>
          <a:ln>
            <a:noFill/>
          </a:ln>
        </p:spPr>
        <p:txBody>
          <a:bodyPr spcFirstLastPara="1" wrap="square" lIns="91425" tIns="91425" rIns="91425" bIns="91425" anchor="t" anchorCtr="0">
            <a:noAutofit/>
          </a:bodyPr>
          <a:lstStyle/>
          <a:p>
            <a:pPr marL="60961" lvl="0" algn="just" rtl="0">
              <a:lnSpc>
                <a:spcPct val="150000"/>
              </a:lnSpc>
              <a:spcBef>
                <a:spcPts val="0"/>
              </a:spcBef>
              <a:spcAft>
                <a:spcPts val="0"/>
              </a:spcAft>
              <a:buSzPts val="1200"/>
            </a:pPr>
            <a:r>
              <a:rPr lang="en-US" sz="1000" dirty="0">
                <a:solidFill>
                  <a:srgbClr val="193253"/>
                </a:solidFill>
                <a:latin typeface="Open Sans"/>
                <a:ea typeface="Open Sans"/>
                <a:cs typeface="Open Sans"/>
                <a:sym typeface="Open Sans"/>
              </a:rPr>
              <a:t>A    Hyperthyroid</a:t>
            </a:r>
          </a:p>
          <a:p>
            <a:pPr marL="60961" lvl="0" algn="just" rtl="0">
              <a:lnSpc>
                <a:spcPct val="150000"/>
              </a:lnSpc>
              <a:spcBef>
                <a:spcPts val="0"/>
              </a:spcBef>
              <a:spcAft>
                <a:spcPts val="0"/>
              </a:spcAft>
              <a:buSzPts val="1200"/>
            </a:pPr>
            <a:r>
              <a:rPr lang="en-US" sz="1000" dirty="0">
                <a:solidFill>
                  <a:srgbClr val="193253"/>
                </a:solidFill>
                <a:latin typeface="Open Sans"/>
                <a:ea typeface="Open Sans"/>
                <a:cs typeface="Open Sans"/>
                <a:sym typeface="Open Sans"/>
              </a:rPr>
              <a:t>B    T3 toxic</a:t>
            </a:r>
          </a:p>
          <a:p>
            <a:pPr marL="60961" lvl="0" algn="just" rtl="0">
              <a:lnSpc>
                <a:spcPct val="150000"/>
              </a:lnSpc>
              <a:spcBef>
                <a:spcPts val="0"/>
              </a:spcBef>
              <a:spcAft>
                <a:spcPts val="0"/>
              </a:spcAft>
              <a:buSzPts val="1200"/>
            </a:pPr>
            <a:r>
              <a:rPr lang="en-US" sz="1000" dirty="0">
                <a:solidFill>
                  <a:srgbClr val="193253"/>
                </a:solidFill>
                <a:latin typeface="Open Sans"/>
                <a:ea typeface="Open Sans"/>
                <a:cs typeface="Open Sans"/>
                <a:sym typeface="Open Sans"/>
              </a:rPr>
              <a:t>C    Toxic </a:t>
            </a:r>
            <a:r>
              <a:rPr lang="en-US" sz="1000" dirty="0" err="1">
                <a:solidFill>
                  <a:srgbClr val="193253"/>
                </a:solidFill>
                <a:latin typeface="Open Sans"/>
                <a:ea typeface="Open Sans"/>
                <a:cs typeface="Open Sans"/>
                <a:sym typeface="Open Sans"/>
              </a:rPr>
              <a:t>goitre</a:t>
            </a:r>
            <a:endParaRPr lang="en-US" sz="1000" dirty="0">
              <a:solidFill>
                <a:srgbClr val="193253"/>
              </a:solidFill>
              <a:latin typeface="Open Sans"/>
              <a:ea typeface="Open Sans"/>
              <a:cs typeface="Open Sans"/>
              <a:sym typeface="Open Sans"/>
            </a:endParaRPr>
          </a:p>
          <a:p>
            <a:pPr marL="60961" lvl="0" algn="just" rtl="0">
              <a:lnSpc>
                <a:spcPct val="150000"/>
              </a:lnSpc>
              <a:spcBef>
                <a:spcPts val="0"/>
              </a:spcBef>
              <a:spcAft>
                <a:spcPts val="0"/>
              </a:spcAft>
              <a:buSzPts val="1200"/>
            </a:pPr>
            <a:r>
              <a:rPr lang="en-US" sz="1000" dirty="0">
                <a:solidFill>
                  <a:srgbClr val="193253"/>
                </a:solidFill>
                <a:latin typeface="Open Sans"/>
                <a:ea typeface="Open Sans"/>
                <a:cs typeface="Open Sans"/>
                <a:sym typeface="Open Sans"/>
              </a:rPr>
              <a:t>D    Secondary toxic</a:t>
            </a:r>
            <a:endParaRPr sz="1000" dirty="0">
              <a:solidFill>
                <a:srgbClr val="193253"/>
              </a:solidFill>
              <a:latin typeface="Open Sans"/>
              <a:ea typeface="Open Sans"/>
              <a:cs typeface="Open Sans"/>
              <a:sym typeface="Open Sans"/>
            </a:endParaRPr>
          </a:p>
        </p:txBody>
      </p:sp>
      <p:sp>
        <p:nvSpPr>
          <p:cNvPr id="1135" name="Google Shape;1135;p45"/>
          <p:cNvSpPr/>
          <p:nvPr/>
        </p:nvSpPr>
        <p:spPr>
          <a:xfrm>
            <a:off x="2840751" y="2106235"/>
            <a:ext cx="1768200" cy="2374601"/>
          </a:xfrm>
          <a:prstGeom prst="rect">
            <a:avLst/>
          </a:prstGeom>
          <a:solidFill>
            <a:schemeClr val="accent3"/>
          </a:solidFill>
          <a:ln>
            <a:noFill/>
          </a:ln>
        </p:spPr>
        <p:txBody>
          <a:bodyPr spcFirstLastPara="1" wrap="square" lIns="91425" tIns="91425" rIns="91425" bIns="91425" anchor="t" anchorCtr="0">
            <a:noAutofit/>
          </a:bodyPr>
          <a:lstStyle/>
          <a:p>
            <a:pPr marL="60961" lvl="0" algn="just" rtl="0">
              <a:lnSpc>
                <a:spcPct val="150000"/>
              </a:lnSpc>
              <a:spcBef>
                <a:spcPts val="0"/>
              </a:spcBef>
              <a:spcAft>
                <a:spcPts val="0"/>
              </a:spcAft>
              <a:buSzPts val="1200"/>
            </a:pPr>
            <a:r>
              <a:rPr lang="en-US" sz="1000" dirty="0">
                <a:solidFill>
                  <a:srgbClr val="193253"/>
                </a:solidFill>
                <a:latin typeface="Open Sans"/>
                <a:ea typeface="Open Sans"/>
                <a:cs typeface="Open Sans"/>
                <a:sym typeface="Open Sans"/>
              </a:rPr>
              <a:t>E    Hypothyroid</a:t>
            </a:r>
          </a:p>
          <a:p>
            <a:pPr marL="60961" lvl="0" algn="just" rtl="0">
              <a:lnSpc>
                <a:spcPct val="150000"/>
              </a:lnSpc>
              <a:spcBef>
                <a:spcPts val="0"/>
              </a:spcBef>
              <a:spcAft>
                <a:spcPts val="0"/>
              </a:spcAft>
              <a:buSzPts val="1200"/>
            </a:pPr>
            <a:r>
              <a:rPr lang="en-US" sz="1000" dirty="0">
                <a:solidFill>
                  <a:srgbClr val="193253"/>
                </a:solidFill>
                <a:latin typeface="Open Sans"/>
                <a:ea typeface="Open Sans"/>
                <a:cs typeface="Open Sans"/>
                <a:sym typeface="Open Sans"/>
              </a:rPr>
              <a:t>F    Primary hypothyroid</a:t>
            </a:r>
          </a:p>
          <a:p>
            <a:pPr marL="60961" lvl="0" algn="just" rtl="0">
              <a:lnSpc>
                <a:spcPct val="150000"/>
              </a:lnSpc>
              <a:spcBef>
                <a:spcPts val="0"/>
              </a:spcBef>
              <a:spcAft>
                <a:spcPts val="0"/>
              </a:spcAft>
              <a:buSzPts val="1200"/>
            </a:pPr>
            <a:r>
              <a:rPr lang="en-US" sz="1000" dirty="0">
                <a:solidFill>
                  <a:srgbClr val="193253"/>
                </a:solidFill>
                <a:latin typeface="Open Sans"/>
                <a:ea typeface="Open Sans"/>
                <a:cs typeface="Open Sans"/>
                <a:sym typeface="Open Sans"/>
              </a:rPr>
              <a:t>G   Compensated</a:t>
            </a:r>
          </a:p>
          <a:p>
            <a:pPr marL="60961" lvl="0" algn="just" rtl="0">
              <a:lnSpc>
                <a:spcPct val="150000"/>
              </a:lnSpc>
              <a:spcBef>
                <a:spcPts val="0"/>
              </a:spcBef>
              <a:spcAft>
                <a:spcPts val="0"/>
              </a:spcAft>
              <a:buSzPts val="1200"/>
            </a:pPr>
            <a:r>
              <a:rPr lang="en-US" sz="1000" dirty="0">
                <a:solidFill>
                  <a:srgbClr val="193253"/>
                </a:solidFill>
                <a:latin typeface="Open Sans"/>
                <a:ea typeface="Open Sans"/>
                <a:cs typeface="Open Sans"/>
                <a:sym typeface="Open Sans"/>
              </a:rPr>
              <a:t>      hypothyroid</a:t>
            </a:r>
          </a:p>
          <a:p>
            <a:pPr marL="60961" lvl="0" algn="just" rtl="0">
              <a:lnSpc>
                <a:spcPct val="150000"/>
              </a:lnSpc>
              <a:spcBef>
                <a:spcPts val="0"/>
              </a:spcBef>
              <a:spcAft>
                <a:spcPts val="0"/>
              </a:spcAft>
              <a:buSzPts val="1200"/>
            </a:pPr>
            <a:r>
              <a:rPr lang="en-US" sz="1000" dirty="0">
                <a:solidFill>
                  <a:srgbClr val="193253"/>
                </a:solidFill>
                <a:latin typeface="Open Sans"/>
                <a:ea typeface="Open Sans"/>
                <a:cs typeface="Open Sans"/>
                <a:sym typeface="Open Sans"/>
              </a:rPr>
              <a:t>H   Secondary </a:t>
            </a:r>
          </a:p>
          <a:p>
            <a:pPr marL="60961" lvl="0" algn="just" rtl="0">
              <a:lnSpc>
                <a:spcPct val="150000"/>
              </a:lnSpc>
              <a:spcBef>
                <a:spcPts val="0"/>
              </a:spcBef>
              <a:spcAft>
                <a:spcPts val="0"/>
              </a:spcAft>
              <a:buSzPts val="1200"/>
            </a:pPr>
            <a:r>
              <a:rPr lang="en-US" sz="1000" dirty="0">
                <a:solidFill>
                  <a:srgbClr val="193253"/>
                </a:solidFill>
                <a:latin typeface="Open Sans"/>
                <a:ea typeface="Open Sans"/>
                <a:cs typeface="Open Sans"/>
                <a:sym typeface="Open Sans"/>
              </a:rPr>
              <a:t>      hypothyroid</a:t>
            </a:r>
          </a:p>
          <a:p>
            <a:pPr marL="60961" lvl="0" algn="l" rtl="0">
              <a:spcBef>
                <a:spcPts val="0"/>
              </a:spcBef>
              <a:spcAft>
                <a:spcPts val="0"/>
              </a:spcAft>
              <a:buSzPts val="1200"/>
            </a:pPr>
            <a:endParaRPr sz="1200" dirty="0">
              <a:latin typeface="Open Sans"/>
              <a:ea typeface="Open Sans"/>
              <a:cs typeface="Open Sans"/>
              <a:sym typeface="Open Sans"/>
            </a:endParaRPr>
          </a:p>
        </p:txBody>
      </p:sp>
      <p:sp>
        <p:nvSpPr>
          <p:cNvPr id="15" name="Google Shape;1135;p45">
            <a:extLst>
              <a:ext uri="{FF2B5EF4-FFF2-40B4-BE49-F238E27FC236}">
                <a16:creationId xmlns:a16="http://schemas.microsoft.com/office/drawing/2014/main" id="{BFE52E62-EF71-A0AC-2CDC-77D5F6CD06AA}"/>
              </a:ext>
            </a:extLst>
          </p:cNvPr>
          <p:cNvSpPr/>
          <p:nvPr/>
        </p:nvSpPr>
        <p:spPr>
          <a:xfrm>
            <a:off x="4745911" y="2106235"/>
            <a:ext cx="1768200" cy="2374601"/>
          </a:xfrm>
          <a:prstGeom prst="rect">
            <a:avLst/>
          </a:prstGeom>
          <a:solidFill>
            <a:schemeClr val="accent3"/>
          </a:solidFill>
          <a:ln>
            <a:noFill/>
          </a:ln>
        </p:spPr>
        <p:txBody>
          <a:bodyPr spcFirstLastPara="1" wrap="square" lIns="91425" tIns="91425" rIns="91425" bIns="91425" anchor="t" anchorCtr="0">
            <a:noAutofit/>
          </a:bodyPr>
          <a:lstStyle/>
          <a:p>
            <a:pPr marL="60961" lvl="0" algn="just" rtl="0">
              <a:lnSpc>
                <a:spcPct val="150000"/>
              </a:lnSpc>
              <a:spcBef>
                <a:spcPts val="0"/>
              </a:spcBef>
              <a:spcAft>
                <a:spcPts val="0"/>
              </a:spcAft>
              <a:buSzPts val="1200"/>
            </a:pPr>
            <a:r>
              <a:rPr lang="en-US" sz="1000" dirty="0">
                <a:solidFill>
                  <a:srgbClr val="193253"/>
                </a:solidFill>
                <a:latin typeface="Open Sans"/>
                <a:ea typeface="Open Sans"/>
                <a:cs typeface="Open Sans"/>
                <a:sym typeface="Open Sans"/>
              </a:rPr>
              <a:t>I    Increased binding</a:t>
            </a:r>
          </a:p>
          <a:p>
            <a:pPr marL="60961" lvl="0" algn="just" rtl="0">
              <a:lnSpc>
                <a:spcPct val="150000"/>
              </a:lnSpc>
              <a:spcBef>
                <a:spcPts val="0"/>
              </a:spcBef>
              <a:spcAft>
                <a:spcPts val="0"/>
              </a:spcAft>
              <a:buSzPts val="1200"/>
            </a:pPr>
            <a:r>
              <a:rPr lang="en-US" sz="1000" dirty="0">
                <a:solidFill>
                  <a:srgbClr val="193253"/>
                </a:solidFill>
                <a:latin typeface="Open Sans"/>
                <a:ea typeface="Open Sans"/>
                <a:cs typeface="Open Sans"/>
                <a:sym typeface="Open Sans"/>
              </a:rPr>
              <a:t>     protein</a:t>
            </a:r>
          </a:p>
          <a:p>
            <a:pPr marL="60961" lvl="0" algn="just" rtl="0">
              <a:lnSpc>
                <a:spcPct val="150000"/>
              </a:lnSpc>
              <a:spcBef>
                <a:spcPts val="0"/>
              </a:spcBef>
              <a:spcAft>
                <a:spcPts val="0"/>
              </a:spcAft>
              <a:buSzPts val="1200"/>
            </a:pPr>
            <a:r>
              <a:rPr lang="en-US" sz="1000" dirty="0">
                <a:solidFill>
                  <a:srgbClr val="193253"/>
                </a:solidFill>
                <a:latin typeface="Open Sans"/>
                <a:ea typeface="Open Sans"/>
                <a:cs typeface="Open Sans"/>
                <a:sym typeface="Open Sans"/>
              </a:rPr>
              <a:t>J    Decreased binding </a:t>
            </a:r>
          </a:p>
          <a:p>
            <a:pPr marL="60961" lvl="0" algn="just" rtl="0">
              <a:lnSpc>
                <a:spcPct val="150000"/>
              </a:lnSpc>
              <a:spcBef>
                <a:spcPts val="0"/>
              </a:spcBef>
              <a:spcAft>
                <a:spcPts val="0"/>
              </a:spcAft>
              <a:buSzPts val="1200"/>
            </a:pPr>
            <a:r>
              <a:rPr lang="en-US" sz="1000" dirty="0">
                <a:solidFill>
                  <a:srgbClr val="193253"/>
                </a:solidFill>
                <a:latin typeface="Open Sans"/>
                <a:ea typeface="Open Sans"/>
                <a:cs typeface="Open Sans"/>
                <a:sym typeface="Open Sans"/>
              </a:rPr>
              <a:t>     protein</a:t>
            </a:r>
          </a:p>
          <a:p>
            <a:pPr marL="60961" lvl="0" algn="just" rtl="0">
              <a:lnSpc>
                <a:spcPct val="150000"/>
              </a:lnSpc>
              <a:spcBef>
                <a:spcPts val="0"/>
              </a:spcBef>
              <a:spcAft>
                <a:spcPts val="0"/>
              </a:spcAft>
              <a:buSzPts val="1200"/>
            </a:pPr>
            <a:r>
              <a:rPr lang="en-US" sz="1000" dirty="0">
                <a:solidFill>
                  <a:srgbClr val="193253"/>
                </a:solidFill>
                <a:latin typeface="Open Sans"/>
                <a:ea typeface="Open Sans"/>
                <a:cs typeface="Open Sans"/>
                <a:sym typeface="Open Sans"/>
              </a:rPr>
              <a:t>K   Concurrent</a:t>
            </a:r>
          </a:p>
          <a:p>
            <a:pPr marL="60961" lvl="0" algn="just" rtl="0">
              <a:lnSpc>
                <a:spcPct val="150000"/>
              </a:lnSpc>
              <a:spcBef>
                <a:spcPts val="0"/>
              </a:spcBef>
              <a:spcAft>
                <a:spcPts val="0"/>
              </a:spcAft>
              <a:buSzPts val="1200"/>
            </a:pPr>
            <a:r>
              <a:rPr lang="en-US" sz="1000" dirty="0">
                <a:solidFill>
                  <a:srgbClr val="193253"/>
                </a:solidFill>
                <a:latin typeface="Open Sans"/>
                <a:ea typeface="Open Sans"/>
                <a:cs typeface="Open Sans"/>
                <a:sym typeface="Open Sans"/>
              </a:rPr>
              <a:t>     non-thyroidal illness</a:t>
            </a:r>
          </a:p>
          <a:p>
            <a:pPr marL="60961" lvl="0" algn="just" rtl="0">
              <a:lnSpc>
                <a:spcPct val="150000"/>
              </a:lnSpc>
              <a:spcBef>
                <a:spcPts val="0"/>
              </a:spcBef>
              <a:spcAft>
                <a:spcPts val="0"/>
              </a:spcAft>
              <a:buSzPts val="1200"/>
            </a:pPr>
            <a:r>
              <a:rPr lang="en-US" sz="1000" dirty="0">
                <a:solidFill>
                  <a:srgbClr val="193253"/>
                </a:solidFill>
                <a:latin typeface="Open Sans"/>
                <a:ea typeface="Open Sans"/>
                <a:cs typeface="Open Sans"/>
                <a:sym typeface="Open Sans"/>
              </a:rPr>
              <a:t>L   Consistent with   </a:t>
            </a:r>
          </a:p>
          <a:p>
            <a:pPr marL="60961" lvl="0" algn="just" rtl="0">
              <a:lnSpc>
                <a:spcPct val="150000"/>
              </a:lnSpc>
              <a:spcBef>
                <a:spcPts val="0"/>
              </a:spcBef>
              <a:spcAft>
                <a:spcPts val="0"/>
              </a:spcAft>
              <a:buSzPts val="1200"/>
            </a:pPr>
            <a:r>
              <a:rPr lang="en-US" sz="1000" dirty="0">
                <a:solidFill>
                  <a:srgbClr val="193253"/>
                </a:solidFill>
                <a:latin typeface="Open Sans"/>
                <a:ea typeface="Open Sans"/>
                <a:cs typeface="Open Sans"/>
                <a:sym typeface="Open Sans"/>
              </a:rPr>
              <a:t>     replacement therapy</a:t>
            </a:r>
          </a:p>
          <a:p>
            <a:pPr marL="60961" algn="just">
              <a:lnSpc>
                <a:spcPct val="150000"/>
              </a:lnSpc>
              <a:buSzPts val="1200"/>
            </a:pPr>
            <a:r>
              <a:rPr lang="en-US" sz="1000" dirty="0">
                <a:solidFill>
                  <a:srgbClr val="193253"/>
                </a:solidFill>
                <a:latin typeface="Open Sans"/>
                <a:ea typeface="Open Sans"/>
                <a:cs typeface="Open Sans"/>
                <a:sym typeface="Open Sans"/>
              </a:rPr>
              <a:t>M   </a:t>
            </a:r>
            <a:r>
              <a:rPr lang="en-US" sz="1000" dirty="0" err="1">
                <a:solidFill>
                  <a:srgbClr val="193253"/>
                </a:solidFill>
                <a:latin typeface="Open Sans"/>
                <a:ea typeface="Open Sans"/>
                <a:cs typeface="Open Sans"/>
                <a:sym typeface="Open Sans"/>
              </a:rPr>
              <a:t>Underreplaced</a:t>
            </a:r>
            <a:r>
              <a:rPr lang="en-US" sz="1000" dirty="0">
                <a:solidFill>
                  <a:srgbClr val="193253"/>
                </a:solidFill>
                <a:latin typeface="Open Sans"/>
                <a:ea typeface="Open Sans"/>
                <a:cs typeface="Open Sans"/>
                <a:sym typeface="Open Sans"/>
              </a:rPr>
              <a:t>   </a:t>
            </a:r>
          </a:p>
          <a:p>
            <a:pPr marL="60961" lvl="0" algn="just" rtl="0">
              <a:lnSpc>
                <a:spcPct val="150000"/>
              </a:lnSpc>
              <a:spcBef>
                <a:spcPts val="0"/>
              </a:spcBef>
              <a:spcAft>
                <a:spcPts val="0"/>
              </a:spcAft>
              <a:buSzPts val="1200"/>
            </a:pPr>
            <a:endParaRPr sz="1000" dirty="0">
              <a:latin typeface="Open Sans"/>
              <a:ea typeface="Open Sans"/>
              <a:cs typeface="Open Sans"/>
              <a:sym typeface="Open Sans"/>
            </a:endParaRPr>
          </a:p>
        </p:txBody>
      </p:sp>
      <p:sp>
        <p:nvSpPr>
          <p:cNvPr id="16" name="Google Shape;1135;p45">
            <a:extLst>
              <a:ext uri="{FF2B5EF4-FFF2-40B4-BE49-F238E27FC236}">
                <a16:creationId xmlns:a16="http://schemas.microsoft.com/office/drawing/2014/main" id="{3849FDD6-9A4B-21E1-32FC-14EFBB1722C4}"/>
              </a:ext>
            </a:extLst>
          </p:cNvPr>
          <p:cNvSpPr/>
          <p:nvPr/>
        </p:nvSpPr>
        <p:spPr>
          <a:xfrm>
            <a:off x="6392191" y="2101154"/>
            <a:ext cx="1768200" cy="2374601"/>
          </a:xfrm>
          <a:prstGeom prst="rect">
            <a:avLst/>
          </a:prstGeom>
          <a:solidFill>
            <a:schemeClr val="accent3"/>
          </a:solidFill>
          <a:ln>
            <a:noFill/>
          </a:ln>
        </p:spPr>
        <p:txBody>
          <a:bodyPr spcFirstLastPara="1" wrap="square" lIns="91425" tIns="91425" rIns="91425" bIns="91425" anchor="t" anchorCtr="0">
            <a:noAutofit/>
          </a:bodyPr>
          <a:lstStyle/>
          <a:p>
            <a:pPr marL="60961" lvl="0" algn="just" rtl="0">
              <a:lnSpc>
                <a:spcPct val="150000"/>
              </a:lnSpc>
              <a:spcBef>
                <a:spcPts val="0"/>
              </a:spcBef>
              <a:spcAft>
                <a:spcPts val="0"/>
              </a:spcAft>
              <a:buSzPts val="1200"/>
            </a:pPr>
            <a:r>
              <a:rPr lang="en-US" sz="1000" dirty="0">
                <a:solidFill>
                  <a:srgbClr val="193253"/>
                </a:solidFill>
                <a:latin typeface="Open Sans"/>
                <a:ea typeface="Open Sans"/>
                <a:cs typeface="Open Sans"/>
                <a:sym typeface="Open Sans"/>
              </a:rPr>
              <a:t>N    Overreplaced</a:t>
            </a:r>
          </a:p>
          <a:p>
            <a:pPr marL="60961" lvl="0" algn="just" rtl="0">
              <a:lnSpc>
                <a:spcPct val="150000"/>
              </a:lnSpc>
              <a:spcBef>
                <a:spcPts val="0"/>
              </a:spcBef>
              <a:spcAft>
                <a:spcPts val="0"/>
              </a:spcAft>
              <a:buSzPts val="1200"/>
            </a:pPr>
            <a:r>
              <a:rPr lang="en-US" sz="1000" dirty="0">
                <a:solidFill>
                  <a:srgbClr val="193253"/>
                </a:solidFill>
                <a:latin typeface="Open Sans"/>
                <a:ea typeface="Open Sans"/>
                <a:cs typeface="Open Sans"/>
                <a:sym typeface="Open Sans"/>
              </a:rPr>
              <a:t>O    Antithyroid drugs</a:t>
            </a:r>
          </a:p>
          <a:p>
            <a:pPr marL="60961" lvl="0" algn="just" rtl="0">
              <a:lnSpc>
                <a:spcPct val="150000"/>
              </a:lnSpc>
              <a:spcBef>
                <a:spcPts val="0"/>
              </a:spcBef>
              <a:spcAft>
                <a:spcPts val="0"/>
              </a:spcAft>
              <a:buSzPts val="1200"/>
            </a:pPr>
            <a:r>
              <a:rPr lang="en-US" sz="1000" dirty="0">
                <a:solidFill>
                  <a:srgbClr val="193253"/>
                </a:solidFill>
                <a:latin typeface="Open Sans"/>
                <a:ea typeface="Open Sans"/>
                <a:cs typeface="Open Sans"/>
                <a:sym typeface="Open Sans"/>
              </a:rPr>
              <a:t>P     I131 treatment</a:t>
            </a:r>
          </a:p>
          <a:p>
            <a:pPr marL="60961" lvl="0" algn="just" rtl="0">
              <a:lnSpc>
                <a:spcPct val="150000"/>
              </a:lnSpc>
              <a:spcBef>
                <a:spcPts val="0"/>
              </a:spcBef>
              <a:spcAft>
                <a:spcPts val="0"/>
              </a:spcAft>
              <a:buSzPts val="1200"/>
            </a:pPr>
            <a:r>
              <a:rPr lang="en-US" sz="1000" dirty="0">
                <a:solidFill>
                  <a:srgbClr val="193253"/>
                </a:solidFill>
                <a:latin typeface="Open Sans"/>
                <a:ea typeface="Open Sans"/>
                <a:cs typeface="Open Sans"/>
                <a:sym typeface="Open Sans"/>
              </a:rPr>
              <a:t>Q    Surgery</a:t>
            </a:r>
          </a:p>
          <a:p>
            <a:pPr marL="60961" lvl="0" algn="just" rtl="0">
              <a:lnSpc>
                <a:spcPct val="150000"/>
              </a:lnSpc>
              <a:spcBef>
                <a:spcPts val="0"/>
              </a:spcBef>
              <a:spcAft>
                <a:spcPts val="0"/>
              </a:spcAft>
              <a:buSzPts val="1200"/>
            </a:pPr>
            <a:r>
              <a:rPr lang="en-US" sz="1000" dirty="0">
                <a:solidFill>
                  <a:srgbClr val="193253"/>
                </a:solidFill>
                <a:latin typeface="Open Sans"/>
                <a:ea typeface="Open Sans"/>
                <a:cs typeface="Open Sans"/>
                <a:sym typeface="Open Sans"/>
              </a:rPr>
              <a:t>R     Discordant array </a:t>
            </a:r>
          </a:p>
          <a:p>
            <a:pPr marL="60961" lvl="0" algn="just" rtl="0">
              <a:lnSpc>
                <a:spcPct val="150000"/>
              </a:lnSpc>
              <a:spcBef>
                <a:spcPts val="0"/>
              </a:spcBef>
              <a:spcAft>
                <a:spcPts val="0"/>
              </a:spcAft>
              <a:buSzPts val="1200"/>
            </a:pPr>
            <a:r>
              <a:rPr lang="en-US" sz="1000" dirty="0">
                <a:solidFill>
                  <a:srgbClr val="193253"/>
                </a:solidFill>
                <a:latin typeface="Open Sans"/>
                <a:ea typeface="Open Sans"/>
                <a:cs typeface="Open Sans"/>
                <a:sym typeface="Open Sans"/>
              </a:rPr>
              <a:t>       results</a:t>
            </a:r>
          </a:p>
          <a:p>
            <a:pPr marL="60961" lvl="0" algn="just" rtl="0">
              <a:lnSpc>
                <a:spcPct val="150000"/>
              </a:lnSpc>
              <a:spcBef>
                <a:spcPts val="0"/>
              </a:spcBef>
              <a:spcAft>
                <a:spcPts val="0"/>
              </a:spcAft>
              <a:buSzPts val="1200"/>
            </a:pPr>
            <a:r>
              <a:rPr lang="en-US" sz="1000" dirty="0">
                <a:solidFill>
                  <a:srgbClr val="193253"/>
                </a:solidFill>
                <a:latin typeface="Open Sans"/>
                <a:ea typeface="Open Sans"/>
                <a:cs typeface="Open Sans"/>
                <a:sym typeface="Open Sans"/>
              </a:rPr>
              <a:t>S     Elevated TBG</a:t>
            </a:r>
          </a:p>
          <a:p>
            <a:pPr marL="60961" lvl="0" algn="just" rtl="0">
              <a:lnSpc>
                <a:spcPct val="150000"/>
              </a:lnSpc>
              <a:spcBef>
                <a:spcPts val="0"/>
              </a:spcBef>
              <a:spcAft>
                <a:spcPts val="0"/>
              </a:spcAft>
              <a:buSzPts val="1200"/>
            </a:pPr>
            <a:r>
              <a:rPr lang="en-US" sz="1000" dirty="0">
                <a:solidFill>
                  <a:srgbClr val="193253"/>
                </a:solidFill>
                <a:latin typeface="Open Sans"/>
                <a:ea typeface="Open Sans"/>
                <a:cs typeface="Open Sans"/>
                <a:sym typeface="Open Sans"/>
              </a:rPr>
              <a:t>T     Elevated thyroid</a:t>
            </a:r>
          </a:p>
          <a:p>
            <a:pPr marL="60961" lvl="0" algn="just" rtl="0">
              <a:lnSpc>
                <a:spcPct val="150000"/>
              </a:lnSpc>
              <a:spcBef>
                <a:spcPts val="0"/>
              </a:spcBef>
              <a:spcAft>
                <a:spcPts val="0"/>
              </a:spcAft>
              <a:buSzPts val="1200"/>
            </a:pPr>
            <a:r>
              <a:rPr lang="en-US" sz="1000" dirty="0">
                <a:solidFill>
                  <a:srgbClr val="193253"/>
                </a:solidFill>
                <a:latin typeface="Open Sans"/>
                <a:ea typeface="Open Sans"/>
                <a:cs typeface="Open Sans"/>
                <a:sym typeface="Open Sans"/>
              </a:rPr>
              <a:t>       hormones</a:t>
            </a:r>
            <a:endParaRPr sz="1000" dirty="0">
              <a:solidFill>
                <a:srgbClr val="193253"/>
              </a:solidFill>
              <a:latin typeface="Open Sans"/>
              <a:ea typeface="Open Sans"/>
              <a:cs typeface="Open Sans"/>
              <a:sym typeface="Open Sans"/>
            </a:endParaRPr>
          </a:p>
        </p:txBody>
      </p:sp>
      <p:sp>
        <p:nvSpPr>
          <p:cNvPr id="17" name="Google Shape;1116;p45">
            <a:extLst>
              <a:ext uri="{FF2B5EF4-FFF2-40B4-BE49-F238E27FC236}">
                <a16:creationId xmlns:a16="http://schemas.microsoft.com/office/drawing/2014/main" id="{2F49CF7D-FC45-4964-90EB-85649D80620D}"/>
              </a:ext>
            </a:extLst>
          </p:cNvPr>
          <p:cNvSpPr txBox="1">
            <a:spLocks/>
          </p:cNvSpPr>
          <p:nvPr/>
        </p:nvSpPr>
        <p:spPr>
          <a:xfrm>
            <a:off x="959600" y="986198"/>
            <a:ext cx="7224800" cy="4232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9pPr>
          </a:lstStyle>
          <a:p>
            <a:pPr algn="ctr"/>
            <a:r>
              <a:rPr lang="en-IN" sz="1500" b="0" dirty="0">
                <a:solidFill>
                  <a:srgbClr val="193253"/>
                </a:solidFill>
                <a:latin typeface="Times New Roman" panose="02020603050405020304" pitchFamily="18" charset="0"/>
                <a:ea typeface="Calibri" panose="020F0502020204030204" pitchFamily="34" charset="0"/>
              </a:rPr>
              <a:t>C</a:t>
            </a:r>
            <a:r>
              <a:rPr lang="en-IN" sz="1500" b="0" dirty="0">
                <a:solidFill>
                  <a:srgbClr val="193253"/>
                </a:solidFill>
                <a:effectLst/>
                <a:latin typeface="Times New Roman" panose="02020603050405020304" pitchFamily="18" charset="0"/>
                <a:ea typeface="Calibri" panose="020F0502020204030204" pitchFamily="34" charset="0"/>
              </a:rPr>
              <a:t>lass labels include letters from A to T which indicates different thyroid conditions</a:t>
            </a:r>
            <a:endParaRPr lang="en-IN" sz="1500" b="0" dirty="0">
              <a:solidFill>
                <a:srgbClr val="193253"/>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BD124-4DB5-EBB2-3816-22EA4D02D250}"/>
              </a:ext>
            </a:extLst>
          </p:cNvPr>
          <p:cNvSpPr>
            <a:spLocks noGrp="1"/>
          </p:cNvSpPr>
          <p:nvPr>
            <p:ph type="title"/>
          </p:nvPr>
        </p:nvSpPr>
        <p:spPr>
          <a:xfrm>
            <a:off x="564439" y="400001"/>
            <a:ext cx="8015122" cy="417754"/>
          </a:xfrm>
        </p:spPr>
        <p:txBody>
          <a:bodyPr/>
          <a:lstStyle/>
          <a:p>
            <a:pPr algn="ctr"/>
            <a:r>
              <a:rPr lang="en-US" sz="1500" dirty="0"/>
              <a:t>DATASET EXPLORATION</a:t>
            </a:r>
            <a:endParaRPr lang="en-IN" sz="1500" dirty="0"/>
          </a:p>
        </p:txBody>
      </p:sp>
      <p:pic>
        <p:nvPicPr>
          <p:cNvPr id="8" name="Picture 7">
            <a:extLst>
              <a:ext uri="{FF2B5EF4-FFF2-40B4-BE49-F238E27FC236}">
                <a16:creationId xmlns:a16="http://schemas.microsoft.com/office/drawing/2014/main" id="{CC452C69-598A-0041-E2DC-CE3CCDC0B619}"/>
              </a:ext>
            </a:extLst>
          </p:cNvPr>
          <p:cNvPicPr>
            <a:picLocks noChangeAspect="1"/>
          </p:cNvPicPr>
          <p:nvPr/>
        </p:nvPicPr>
        <p:blipFill rotWithShape="1">
          <a:blip r:embed="rId2"/>
          <a:srcRect l="22195" t="39747" r="4715" b="27299"/>
          <a:stretch/>
        </p:blipFill>
        <p:spPr>
          <a:xfrm>
            <a:off x="564439" y="1293541"/>
            <a:ext cx="7880751" cy="1822493"/>
          </a:xfrm>
          <a:prstGeom prst="rect">
            <a:avLst/>
          </a:prstGeom>
        </p:spPr>
      </p:pic>
      <p:pic>
        <p:nvPicPr>
          <p:cNvPr id="10" name="Picture 9">
            <a:extLst>
              <a:ext uri="{FF2B5EF4-FFF2-40B4-BE49-F238E27FC236}">
                <a16:creationId xmlns:a16="http://schemas.microsoft.com/office/drawing/2014/main" id="{976FC770-0962-774C-E26D-01BED5F3B3E5}"/>
              </a:ext>
            </a:extLst>
          </p:cNvPr>
          <p:cNvPicPr>
            <a:picLocks noChangeAspect="1"/>
          </p:cNvPicPr>
          <p:nvPr/>
        </p:nvPicPr>
        <p:blipFill rotWithShape="1">
          <a:blip r:embed="rId3"/>
          <a:srcRect l="49188" t="40181" r="3414" b="27588"/>
          <a:stretch/>
        </p:blipFill>
        <p:spPr>
          <a:xfrm>
            <a:off x="564439" y="3174380"/>
            <a:ext cx="4988312" cy="1609577"/>
          </a:xfrm>
          <a:prstGeom prst="rect">
            <a:avLst/>
          </a:prstGeom>
        </p:spPr>
      </p:pic>
      <p:pic>
        <p:nvPicPr>
          <p:cNvPr id="4" name="Picture 3">
            <a:extLst>
              <a:ext uri="{FF2B5EF4-FFF2-40B4-BE49-F238E27FC236}">
                <a16:creationId xmlns:a16="http://schemas.microsoft.com/office/drawing/2014/main" id="{8E73FDE5-8324-9C8C-F3D4-6C0564A5AAD2}"/>
              </a:ext>
            </a:extLst>
          </p:cNvPr>
          <p:cNvPicPr>
            <a:picLocks noChangeAspect="1"/>
          </p:cNvPicPr>
          <p:nvPr/>
        </p:nvPicPr>
        <p:blipFill rotWithShape="1">
          <a:blip r:embed="rId4"/>
          <a:srcRect l="23171" t="64462" r="66178" b="24553"/>
          <a:stretch/>
        </p:blipFill>
        <p:spPr>
          <a:xfrm>
            <a:off x="6293004" y="3465305"/>
            <a:ext cx="1364166" cy="791426"/>
          </a:xfrm>
          <a:prstGeom prst="rect">
            <a:avLst/>
          </a:prstGeom>
        </p:spPr>
      </p:pic>
      <p:sp>
        <p:nvSpPr>
          <p:cNvPr id="5" name="TextBox 4">
            <a:extLst>
              <a:ext uri="{FF2B5EF4-FFF2-40B4-BE49-F238E27FC236}">
                <a16:creationId xmlns:a16="http://schemas.microsoft.com/office/drawing/2014/main" id="{04154430-388E-238A-7728-BD27E10E2008}"/>
              </a:ext>
            </a:extLst>
          </p:cNvPr>
          <p:cNvSpPr txBox="1"/>
          <p:nvPr/>
        </p:nvSpPr>
        <p:spPr>
          <a:xfrm>
            <a:off x="669074" y="817755"/>
            <a:ext cx="5441794" cy="323165"/>
          </a:xfrm>
          <a:prstGeom prst="rect">
            <a:avLst/>
          </a:prstGeom>
          <a:noFill/>
        </p:spPr>
        <p:txBody>
          <a:bodyPr wrap="square" rtlCol="0">
            <a:spAutoFit/>
          </a:bodyPr>
          <a:lstStyle/>
          <a:p>
            <a:pPr marL="285750" indent="-285750">
              <a:buFont typeface="Arial" panose="020B0604020202020204" pitchFamily="34" charset="0"/>
              <a:buChar char="•"/>
            </a:pPr>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Dataset has 9172 data points and 31 features</a:t>
            </a:r>
            <a:endParaRPr lang="en-IN" sz="1500"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33258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322B8-1A22-74F8-3110-A2EB1D7CA929}"/>
              </a:ext>
            </a:extLst>
          </p:cNvPr>
          <p:cNvPicPr>
            <a:picLocks noChangeAspect="1"/>
          </p:cNvPicPr>
          <p:nvPr/>
        </p:nvPicPr>
        <p:blipFill rotWithShape="1">
          <a:blip r:embed="rId2"/>
          <a:srcRect t="5059" r="73333" b="22241"/>
          <a:stretch/>
        </p:blipFill>
        <p:spPr>
          <a:xfrm>
            <a:off x="772039" y="702062"/>
            <a:ext cx="2438400" cy="3739375"/>
          </a:xfrm>
          <a:prstGeom prst="rect">
            <a:avLst/>
          </a:prstGeom>
        </p:spPr>
      </p:pic>
      <p:sp>
        <p:nvSpPr>
          <p:cNvPr id="7" name="TextBox 6">
            <a:extLst>
              <a:ext uri="{FF2B5EF4-FFF2-40B4-BE49-F238E27FC236}">
                <a16:creationId xmlns:a16="http://schemas.microsoft.com/office/drawing/2014/main" id="{AA05BE17-4F81-378F-F850-4DA002A42450}"/>
              </a:ext>
            </a:extLst>
          </p:cNvPr>
          <p:cNvSpPr txBox="1"/>
          <p:nvPr/>
        </p:nvSpPr>
        <p:spPr>
          <a:xfrm>
            <a:off x="3323065" y="1622010"/>
            <a:ext cx="5553307" cy="1094146"/>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Dataset contains 8 numerical attributes and 23 categorical attributes including target class.</a:t>
            </a:r>
          </a:p>
          <a:p>
            <a:pPr marL="285750" indent="-285750" algn="just">
              <a:lnSpc>
                <a:spcPct val="150000"/>
              </a:lnSpc>
              <a:buFont typeface="Arial" panose="020B0604020202020204" pitchFamily="34" charset="0"/>
              <a:buChar char="•"/>
            </a:pPr>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There are missing values in the dataset.</a:t>
            </a:r>
            <a:endParaRPr lang="en-IN" sz="1500"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4930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79FF87-7A4E-41A0-138E-D88AD1360ED6}"/>
              </a:ext>
            </a:extLst>
          </p:cNvPr>
          <p:cNvSpPr txBox="1"/>
          <p:nvPr/>
        </p:nvSpPr>
        <p:spPr>
          <a:xfrm>
            <a:off x="604024" y="561716"/>
            <a:ext cx="7935951" cy="797654"/>
          </a:xfrm>
          <a:prstGeom prst="rect">
            <a:avLst/>
          </a:prstGeom>
          <a:noFill/>
        </p:spPr>
        <p:txBody>
          <a:bodyPr wrap="square">
            <a:spAutoFit/>
          </a:bodyPr>
          <a:lstStyle/>
          <a:p>
            <a:pPr marL="346711" indent="-285750" algn="just">
              <a:lnSpc>
                <a:spcPct val="150000"/>
              </a:lnSpc>
              <a:spcBef>
                <a:spcPts val="1000"/>
              </a:spcBef>
              <a:buFont typeface="Arial" panose="020B0604020202020204" pitchFamily="34" charset="0"/>
              <a:buChar char="•"/>
            </a:pPr>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Class labels are remapped as no thyroid, hypothyroid and hyperthyroid.</a:t>
            </a:r>
          </a:p>
          <a:p>
            <a:pPr marL="346711" indent="-285750" algn="just">
              <a:spcBef>
                <a:spcPts val="1000"/>
              </a:spcBef>
              <a:buFont typeface="Arial" panose="020B0604020202020204" pitchFamily="34" charset="0"/>
              <a:buChar char="•"/>
            </a:pPr>
            <a:endPar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ECC814F8-6DE1-76B5-4D49-022BDC996E55}"/>
              </a:ext>
            </a:extLst>
          </p:cNvPr>
          <p:cNvPicPr>
            <a:picLocks noChangeAspect="1"/>
          </p:cNvPicPr>
          <p:nvPr/>
        </p:nvPicPr>
        <p:blipFill rotWithShape="1">
          <a:blip r:embed="rId2"/>
          <a:srcRect l="3834" t="35111" r="52499" b="12592"/>
          <a:stretch/>
        </p:blipFill>
        <p:spPr>
          <a:xfrm>
            <a:off x="1501139" y="1135802"/>
            <a:ext cx="3358821" cy="2262717"/>
          </a:xfrm>
          <a:prstGeom prst="rect">
            <a:avLst/>
          </a:prstGeom>
        </p:spPr>
      </p:pic>
      <p:pic>
        <p:nvPicPr>
          <p:cNvPr id="7" name="Picture 6">
            <a:extLst>
              <a:ext uri="{FF2B5EF4-FFF2-40B4-BE49-F238E27FC236}">
                <a16:creationId xmlns:a16="http://schemas.microsoft.com/office/drawing/2014/main" id="{980E63FA-E053-B347-DF72-63321352A2DE}"/>
              </a:ext>
            </a:extLst>
          </p:cNvPr>
          <p:cNvPicPr>
            <a:picLocks noChangeAspect="1"/>
          </p:cNvPicPr>
          <p:nvPr/>
        </p:nvPicPr>
        <p:blipFill rotWithShape="1">
          <a:blip r:embed="rId3"/>
          <a:srcRect l="4083" t="38371" r="59750" b="31703"/>
          <a:stretch/>
        </p:blipFill>
        <p:spPr>
          <a:xfrm>
            <a:off x="1501139" y="3376390"/>
            <a:ext cx="3358820" cy="1262615"/>
          </a:xfrm>
          <a:prstGeom prst="rect">
            <a:avLst/>
          </a:prstGeom>
        </p:spPr>
      </p:pic>
    </p:spTree>
    <p:extLst>
      <p:ext uri="{BB962C8B-B14F-4D97-AF65-F5344CB8AC3E}">
        <p14:creationId xmlns:p14="http://schemas.microsoft.com/office/powerpoint/2010/main" val="3072972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4116F-53D2-6BB8-4336-E60FE4AE9EBC}"/>
              </a:ext>
            </a:extLst>
          </p:cNvPr>
          <p:cNvSpPr>
            <a:spLocks noGrp="1"/>
          </p:cNvSpPr>
          <p:nvPr>
            <p:ph type="title"/>
          </p:nvPr>
        </p:nvSpPr>
        <p:spPr>
          <a:xfrm>
            <a:off x="642834" y="614394"/>
            <a:ext cx="7704000" cy="572700"/>
          </a:xfrm>
        </p:spPr>
        <p:txBody>
          <a:bodyPr/>
          <a:lstStyle/>
          <a:p>
            <a:r>
              <a:rPr lang="en-US" sz="1400" dirty="0"/>
              <a:t>Checking for missing values</a:t>
            </a:r>
            <a:endParaRPr lang="en-IN" sz="1400" dirty="0"/>
          </a:p>
        </p:txBody>
      </p:sp>
      <p:pic>
        <p:nvPicPr>
          <p:cNvPr id="6" name="Picture 5">
            <a:extLst>
              <a:ext uri="{FF2B5EF4-FFF2-40B4-BE49-F238E27FC236}">
                <a16:creationId xmlns:a16="http://schemas.microsoft.com/office/drawing/2014/main" id="{7A84D2CF-4560-B25C-9FED-789C73A7D325}"/>
              </a:ext>
            </a:extLst>
          </p:cNvPr>
          <p:cNvPicPr>
            <a:picLocks noChangeAspect="1"/>
          </p:cNvPicPr>
          <p:nvPr/>
        </p:nvPicPr>
        <p:blipFill rotWithShape="1">
          <a:blip r:embed="rId2"/>
          <a:srcRect l="-40" t="37136" r="85146" b="3647"/>
          <a:stretch/>
        </p:blipFill>
        <p:spPr>
          <a:xfrm>
            <a:off x="2800088" y="1438655"/>
            <a:ext cx="1377902" cy="3081550"/>
          </a:xfrm>
          <a:prstGeom prst="rect">
            <a:avLst/>
          </a:prstGeom>
        </p:spPr>
      </p:pic>
      <p:sp>
        <p:nvSpPr>
          <p:cNvPr id="7" name="TextBox 6">
            <a:extLst>
              <a:ext uri="{FF2B5EF4-FFF2-40B4-BE49-F238E27FC236}">
                <a16:creationId xmlns:a16="http://schemas.microsoft.com/office/drawing/2014/main" id="{F18162D1-B81E-450B-E349-921A5CE0C91C}"/>
              </a:ext>
            </a:extLst>
          </p:cNvPr>
          <p:cNvSpPr txBox="1"/>
          <p:nvPr/>
        </p:nvSpPr>
        <p:spPr>
          <a:xfrm>
            <a:off x="4895088" y="1365504"/>
            <a:ext cx="3828586" cy="247914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Sex has 3.3 % missing values.</a:t>
            </a:r>
          </a:p>
          <a:p>
            <a:pPr marL="285750" indent="-285750" algn="just">
              <a:lnSpc>
                <a:spcPct val="150000"/>
              </a:lnSpc>
              <a:buFont typeface="Arial" panose="020B0604020202020204" pitchFamily="34" charset="0"/>
              <a:buChar char="•"/>
            </a:pPr>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TSH has 9.56 % missing values.</a:t>
            </a:r>
          </a:p>
          <a:p>
            <a:pPr marL="285750" indent="-285750" algn="just">
              <a:lnSpc>
                <a:spcPct val="150000"/>
              </a:lnSpc>
              <a:buFont typeface="Arial" panose="020B0604020202020204" pitchFamily="34" charset="0"/>
              <a:buChar char="•"/>
            </a:pPr>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T3 has 29.2 % missing values.</a:t>
            </a:r>
          </a:p>
          <a:p>
            <a:pPr marL="285750" indent="-285750" algn="just">
              <a:lnSpc>
                <a:spcPct val="150000"/>
              </a:lnSpc>
              <a:buFont typeface="Arial" panose="020B0604020202020204" pitchFamily="34" charset="0"/>
              <a:buChar char="•"/>
            </a:pPr>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TT4 has 4.69 % missing values.</a:t>
            </a:r>
          </a:p>
          <a:p>
            <a:pPr marL="285750" indent="-285750" algn="just">
              <a:lnSpc>
                <a:spcPct val="150000"/>
              </a:lnSpc>
              <a:buFont typeface="Arial" panose="020B0604020202020204" pitchFamily="34" charset="0"/>
              <a:buChar char="•"/>
            </a:pPr>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T4U has 8.95% missing values.</a:t>
            </a:r>
          </a:p>
          <a:p>
            <a:pPr marL="285750" indent="-285750" algn="just">
              <a:lnSpc>
                <a:spcPct val="150000"/>
              </a:lnSpc>
              <a:buFont typeface="Arial" panose="020B0604020202020204" pitchFamily="34" charset="0"/>
              <a:buChar char="•"/>
            </a:pPr>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FTI has 8.8 % missing values.</a:t>
            </a:r>
          </a:p>
          <a:p>
            <a:pPr marL="285750" indent="-285750" algn="just">
              <a:lnSpc>
                <a:spcPct val="150000"/>
              </a:lnSpc>
              <a:buFont typeface="Arial" panose="020B0604020202020204" pitchFamily="34" charset="0"/>
              <a:buChar char="•"/>
            </a:pPr>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TBG has 96 % missing values.</a:t>
            </a:r>
            <a:endParaRPr lang="en-IN" sz="1500"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a:extLst>
              <a:ext uri="{FF2B5EF4-FFF2-40B4-BE49-F238E27FC236}">
                <a16:creationId xmlns:a16="http://schemas.microsoft.com/office/drawing/2014/main" id="{0D1D9ADD-33E9-49D1-A135-4AFE737D6827}"/>
              </a:ext>
            </a:extLst>
          </p:cNvPr>
          <p:cNvPicPr>
            <a:picLocks noChangeAspect="1"/>
          </p:cNvPicPr>
          <p:nvPr/>
        </p:nvPicPr>
        <p:blipFill rotWithShape="1">
          <a:blip r:embed="rId3"/>
          <a:srcRect t="4592" r="85917" b="40089"/>
          <a:stretch/>
        </p:blipFill>
        <p:spPr>
          <a:xfrm>
            <a:off x="509868" y="1438654"/>
            <a:ext cx="1377901" cy="3044451"/>
          </a:xfrm>
          <a:prstGeom prst="rect">
            <a:avLst/>
          </a:prstGeom>
        </p:spPr>
      </p:pic>
    </p:spTree>
    <p:extLst>
      <p:ext uri="{BB962C8B-B14F-4D97-AF65-F5344CB8AC3E}">
        <p14:creationId xmlns:p14="http://schemas.microsoft.com/office/powerpoint/2010/main" val="394036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72C53C-3000-EE08-D738-E1FEEF3024E7}"/>
              </a:ext>
            </a:extLst>
          </p:cNvPr>
          <p:cNvSpPr txBox="1"/>
          <p:nvPr/>
        </p:nvSpPr>
        <p:spPr>
          <a:xfrm>
            <a:off x="616104" y="481918"/>
            <a:ext cx="8075341" cy="2682786"/>
          </a:xfrm>
          <a:prstGeom prst="rect">
            <a:avLst/>
          </a:prstGeom>
          <a:noFill/>
        </p:spPr>
        <p:txBody>
          <a:bodyPr wrap="square">
            <a:spAutoFit/>
          </a:bodyPr>
          <a:lstStyle/>
          <a:p>
            <a:pPr marL="346711" indent="-285750" algn="just">
              <a:lnSpc>
                <a:spcPct val="150000"/>
              </a:lnSpc>
              <a:spcBef>
                <a:spcPts val="1000"/>
              </a:spcBef>
              <a:buFont typeface="Arial" panose="020B0604020202020204" pitchFamily="34" charset="0"/>
              <a:buChar char="•"/>
            </a:pPr>
            <a:r>
              <a:rPr lang="en-US" sz="1500" dirty="0" err="1">
                <a:solidFill>
                  <a:srgbClr val="193253"/>
                </a:solidFill>
                <a:latin typeface="Open Sans" panose="020B0606030504020204" pitchFamily="34" charset="0"/>
                <a:ea typeface="Open Sans" panose="020B0606030504020204" pitchFamily="34" charset="0"/>
                <a:cs typeface="Open Sans" panose="020B0606030504020204" pitchFamily="34" charset="0"/>
              </a:rPr>
              <a:t>Patient_id</a:t>
            </a:r>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 and </a:t>
            </a:r>
            <a:r>
              <a:rPr lang="en-US" sz="1500" dirty="0" err="1">
                <a:solidFill>
                  <a:srgbClr val="193253"/>
                </a:solidFill>
                <a:latin typeface="Open Sans" panose="020B0606030504020204" pitchFamily="34" charset="0"/>
                <a:ea typeface="Open Sans" panose="020B0606030504020204" pitchFamily="34" charset="0"/>
                <a:cs typeface="Open Sans" panose="020B0606030504020204" pitchFamily="34" charset="0"/>
              </a:rPr>
              <a:t>referral_source</a:t>
            </a:r>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 are irrelevant attributes. So these attributes are dropped.</a:t>
            </a:r>
          </a:p>
          <a:p>
            <a:pPr marL="346711" indent="-285750" algn="just">
              <a:lnSpc>
                <a:spcPct val="150000"/>
              </a:lnSpc>
              <a:spcBef>
                <a:spcPts val="1000"/>
              </a:spcBef>
              <a:buFont typeface="Arial" panose="020B0604020202020204" pitchFamily="34" charset="0"/>
              <a:buChar char="•"/>
            </a:pPr>
            <a:r>
              <a:rPr lang="en-US" sz="1500" b="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TBG_measured,TSH_measured,T3_measured,TT4_measured,T4U_measured,FTI_measured are redundant attributes. They are dropped.</a:t>
            </a:r>
          </a:p>
          <a:p>
            <a:pPr marL="346711" indent="-285750" algn="just">
              <a:spcBef>
                <a:spcPts val="1000"/>
              </a:spcBef>
              <a:buFont typeface="Arial" panose="020B0604020202020204" pitchFamily="34" charset="0"/>
              <a:buChar char="•"/>
            </a:pPr>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TBG has a very high number of missing values. It is dropped.</a:t>
            </a:r>
          </a:p>
          <a:p>
            <a:pPr marL="346711" indent="-285750" algn="just">
              <a:spcBef>
                <a:spcPts val="1000"/>
              </a:spcBef>
              <a:buFont typeface="Arial" panose="020B0604020202020204" pitchFamily="34" charset="0"/>
              <a:buChar char="•"/>
            </a:pPr>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Missing values in the sex are dropped.</a:t>
            </a:r>
          </a:p>
          <a:p>
            <a:pPr marL="346711" indent="-285750" algn="just">
              <a:spcBef>
                <a:spcPts val="1000"/>
              </a:spcBef>
              <a:buFont typeface="Arial" panose="020B0604020202020204" pitchFamily="34" charset="0"/>
              <a:buChar char="•"/>
            </a:pPr>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The other missing values are replaced using the mean and mode values.</a:t>
            </a:r>
          </a:p>
        </p:txBody>
      </p:sp>
      <p:pic>
        <p:nvPicPr>
          <p:cNvPr id="6" name="Picture 5">
            <a:extLst>
              <a:ext uri="{FF2B5EF4-FFF2-40B4-BE49-F238E27FC236}">
                <a16:creationId xmlns:a16="http://schemas.microsoft.com/office/drawing/2014/main" id="{ED3E594F-221D-46DF-DEC7-AFD3B68E2DDE}"/>
              </a:ext>
            </a:extLst>
          </p:cNvPr>
          <p:cNvPicPr>
            <a:picLocks noChangeAspect="1"/>
          </p:cNvPicPr>
          <p:nvPr/>
        </p:nvPicPr>
        <p:blipFill rotWithShape="1">
          <a:blip r:embed="rId2"/>
          <a:srcRect l="4295" t="39368" r="12047" b="38461"/>
          <a:stretch/>
        </p:blipFill>
        <p:spPr>
          <a:xfrm>
            <a:off x="738361" y="3337560"/>
            <a:ext cx="7667277" cy="1143000"/>
          </a:xfrm>
          <a:prstGeom prst="rect">
            <a:avLst/>
          </a:prstGeom>
        </p:spPr>
      </p:pic>
    </p:spTree>
    <p:extLst>
      <p:ext uri="{BB962C8B-B14F-4D97-AF65-F5344CB8AC3E}">
        <p14:creationId xmlns:p14="http://schemas.microsoft.com/office/powerpoint/2010/main" val="3595162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9"/>
          <p:cNvSpPr txBox="1">
            <a:spLocks noGrp="1"/>
          </p:cNvSpPr>
          <p:nvPr>
            <p:ph type="title"/>
          </p:nvPr>
        </p:nvSpPr>
        <p:spPr>
          <a:xfrm>
            <a:off x="720000" y="53381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Contents</a:t>
            </a:r>
            <a:endParaRPr dirty="0"/>
          </a:p>
        </p:txBody>
      </p:sp>
      <p:graphicFrame>
        <p:nvGraphicFramePr>
          <p:cNvPr id="401" name="Google Shape;401;p29"/>
          <p:cNvGraphicFramePr/>
          <p:nvPr>
            <p:extLst>
              <p:ext uri="{D42A27DB-BD31-4B8C-83A1-F6EECF244321}">
                <p14:modId xmlns:p14="http://schemas.microsoft.com/office/powerpoint/2010/main" val="3671616320"/>
              </p:ext>
            </p:extLst>
          </p:nvPr>
        </p:nvGraphicFramePr>
        <p:xfrm>
          <a:off x="720000" y="1292352"/>
          <a:ext cx="7712475" cy="3060190"/>
        </p:xfrm>
        <a:graphic>
          <a:graphicData uri="http://schemas.openxmlformats.org/drawingml/2006/table">
            <a:tbl>
              <a:tblPr>
                <a:noFill/>
                <a:tableStyleId>{4EE3D437-C589-48E6-9ED8-8124AF94C237}</a:tableStyleId>
              </a:tblPr>
              <a:tblGrid>
                <a:gridCol w="3064600">
                  <a:extLst>
                    <a:ext uri="{9D8B030D-6E8A-4147-A177-3AD203B41FA5}">
                      <a16:colId xmlns:a16="http://schemas.microsoft.com/office/drawing/2014/main" val="20000"/>
                    </a:ext>
                  </a:extLst>
                </a:gridCol>
                <a:gridCol w="4647875">
                  <a:extLst>
                    <a:ext uri="{9D8B030D-6E8A-4147-A177-3AD203B41FA5}">
                      <a16:colId xmlns:a16="http://schemas.microsoft.com/office/drawing/2014/main" val="20001"/>
                    </a:ext>
                  </a:extLst>
                </a:gridCol>
              </a:tblGrid>
              <a:tr h="437170">
                <a:tc>
                  <a:txBody>
                    <a:bodyPr/>
                    <a:lstStyle/>
                    <a:p>
                      <a:pPr marL="0" lvl="0" indent="0" algn="l" rtl="0">
                        <a:spcBef>
                          <a:spcPts val="0"/>
                        </a:spcBef>
                        <a:spcAft>
                          <a:spcPts val="0"/>
                        </a:spcAft>
                        <a:buFont typeface="+mj-lt"/>
                        <a:buNone/>
                      </a:pPr>
                      <a:r>
                        <a:rPr lang="en" sz="1300" b="1" u="none" dirty="0">
                          <a:solidFill>
                            <a:schemeClr val="hlink"/>
                          </a:solidFill>
                          <a:latin typeface="Open Sans"/>
                          <a:ea typeface="Open Sans"/>
                          <a:cs typeface="Open Sans"/>
                          <a:sym typeface="Open Sans"/>
                        </a:rPr>
                        <a:t>8.   EXPLORATORY ANALYSIS</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37170">
                <a:tc>
                  <a:txBody>
                    <a:bodyPr/>
                    <a:lstStyle/>
                    <a:p>
                      <a:pPr marL="0" lvl="0" indent="0" algn="l" rtl="0">
                        <a:spcBef>
                          <a:spcPts val="0"/>
                        </a:spcBef>
                        <a:spcAft>
                          <a:spcPts val="0"/>
                        </a:spcAft>
                        <a:buNone/>
                      </a:pPr>
                      <a:r>
                        <a:rPr lang="en" sz="1300" b="1" u="none" dirty="0">
                          <a:solidFill>
                            <a:schemeClr val="hlink"/>
                          </a:solidFill>
                          <a:latin typeface="Open Sans"/>
                          <a:ea typeface="Open Sans"/>
                          <a:cs typeface="Open Sans"/>
                          <a:sym typeface="Open Sans"/>
                        </a:rPr>
                        <a:t>9.   DATA PREPROCESSING</a:t>
                      </a:r>
                      <a:endParaRPr sz="1300" b="1" u="none" dirty="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3717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300" b="1" u="none" dirty="0">
                          <a:solidFill>
                            <a:schemeClr val="hlink"/>
                          </a:solidFill>
                          <a:latin typeface="Open Sans"/>
                          <a:ea typeface="Open Sans"/>
                          <a:cs typeface="Open Sans"/>
                          <a:sym typeface="Open Sans"/>
                        </a:rPr>
                        <a:t>10. TRENDS AND PATTERNS</a:t>
                      </a:r>
                      <a:endParaRPr lang="en-IN" sz="1300" b="1" u="none" dirty="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3717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300" b="1" u="none" dirty="0">
                          <a:solidFill>
                            <a:schemeClr val="hlink"/>
                          </a:solidFill>
                          <a:latin typeface="Open Sans"/>
                          <a:ea typeface="Open Sans"/>
                          <a:cs typeface="Open Sans"/>
                          <a:sym typeface="Open Sans"/>
                        </a:rPr>
                        <a:t>11. ALGORITHMS</a:t>
                      </a:r>
                      <a:endParaRPr lang="en-IN" sz="1300" b="1" u="none" dirty="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37170">
                <a:tc>
                  <a:txBody>
                    <a:bodyPr/>
                    <a:lstStyle/>
                    <a:p>
                      <a:pPr marL="0" lvl="0" indent="0" algn="l" rtl="0">
                        <a:spcBef>
                          <a:spcPts val="0"/>
                        </a:spcBef>
                        <a:spcAft>
                          <a:spcPts val="0"/>
                        </a:spcAft>
                        <a:buNone/>
                      </a:pPr>
                      <a:r>
                        <a:rPr lang="en-US" sz="1300" b="1" dirty="0">
                          <a:solidFill>
                            <a:schemeClr val="dk1"/>
                          </a:solidFill>
                          <a:latin typeface="Open Sans"/>
                          <a:ea typeface="Open Sans"/>
                          <a:cs typeface="Open Sans"/>
                          <a:sym typeface="Open Sans"/>
                        </a:rPr>
                        <a:t>12. PACKAGES AND FUNCTIONS</a:t>
                      </a:r>
                      <a:endParaRPr sz="1300" b="1" dirty="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37170">
                <a:tc>
                  <a:txBody>
                    <a:bodyPr/>
                    <a:lstStyle/>
                    <a:p>
                      <a:pPr marL="0" lvl="0" indent="0" algn="l" rtl="0">
                        <a:spcBef>
                          <a:spcPts val="0"/>
                        </a:spcBef>
                        <a:spcAft>
                          <a:spcPts val="0"/>
                        </a:spcAft>
                        <a:buNone/>
                      </a:pPr>
                      <a:r>
                        <a:rPr lang="en" sz="1300" b="1" dirty="0">
                          <a:solidFill>
                            <a:schemeClr val="dk1"/>
                          </a:solidFill>
                          <a:latin typeface="Open Sans"/>
                          <a:ea typeface="Open Sans"/>
                          <a:cs typeface="Open Sans"/>
                          <a:sym typeface="Open Sans"/>
                        </a:rPr>
                        <a:t>13. PROJECT PIPELINE</a:t>
                      </a:r>
                      <a:endParaRPr sz="1300" b="1" dirty="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endParaRPr sz="1000" dirty="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37170">
                <a:tc>
                  <a:txBody>
                    <a:bodyPr/>
                    <a:lstStyle/>
                    <a:p>
                      <a:pPr marL="0" lvl="0" indent="0" algn="l" rtl="0">
                        <a:spcBef>
                          <a:spcPts val="0"/>
                        </a:spcBef>
                        <a:spcAft>
                          <a:spcPts val="0"/>
                        </a:spcAft>
                        <a:buNone/>
                      </a:pPr>
                      <a:r>
                        <a:rPr lang="en-US" sz="1300" b="1" dirty="0">
                          <a:solidFill>
                            <a:schemeClr val="dk1"/>
                          </a:solidFill>
                          <a:latin typeface="Open Sans"/>
                          <a:ea typeface="Open Sans"/>
                          <a:cs typeface="Open Sans"/>
                          <a:sym typeface="Open Sans"/>
                        </a:rPr>
                        <a:t>14. TIMELINE</a:t>
                      </a:r>
                      <a:endParaRPr sz="1300" b="1" dirty="0">
                        <a:solidFill>
                          <a:schemeClr val="dk1"/>
                        </a:solidFill>
                        <a:latin typeface="Open Sans"/>
                        <a:ea typeface="Open Sans"/>
                        <a:cs typeface="Open Sans"/>
                        <a:sym typeface="Open Sans"/>
                      </a:endParaRPr>
                    </a:p>
                  </a:txBody>
                  <a:tcPr marL="91425" marR="91425" marT="0" marB="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endParaRPr sz="1000" dirty="0">
                        <a:solidFill>
                          <a:schemeClr val="dk1"/>
                        </a:solidFill>
                        <a:latin typeface="Open Sans"/>
                        <a:ea typeface="Open Sans"/>
                        <a:cs typeface="Open Sans"/>
                        <a:sym typeface="Open Sans"/>
                      </a:endParaRPr>
                    </a:p>
                  </a:txBody>
                  <a:tcPr marL="91425" marR="91425" marT="0" marB="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194734439"/>
                  </a:ext>
                </a:extLst>
              </a:tr>
            </a:tbl>
          </a:graphicData>
        </a:graphic>
      </p:graphicFrame>
    </p:spTree>
    <p:extLst>
      <p:ext uri="{BB962C8B-B14F-4D97-AF65-F5344CB8AC3E}">
        <p14:creationId xmlns:p14="http://schemas.microsoft.com/office/powerpoint/2010/main" val="3947441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B49572-1A51-2A76-F303-188AA4FEE0AE}"/>
              </a:ext>
            </a:extLst>
          </p:cNvPr>
          <p:cNvPicPr>
            <a:picLocks noChangeAspect="1"/>
          </p:cNvPicPr>
          <p:nvPr/>
        </p:nvPicPr>
        <p:blipFill rotWithShape="1">
          <a:blip r:embed="rId2"/>
          <a:srcRect t="-2537" r="57616" b="64130"/>
          <a:stretch/>
        </p:blipFill>
        <p:spPr>
          <a:xfrm>
            <a:off x="2104831" y="400050"/>
            <a:ext cx="4260581" cy="2171700"/>
          </a:xfrm>
          <a:prstGeom prst="rect">
            <a:avLst/>
          </a:prstGeom>
        </p:spPr>
      </p:pic>
      <p:sp>
        <p:nvSpPr>
          <p:cNvPr id="5" name="TextBox 4">
            <a:extLst>
              <a:ext uri="{FF2B5EF4-FFF2-40B4-BE49-F238E27FC236}">
                <a16:creationId xmlns:a16="http://schemas.microsoft.com/office/drawing/2014/main" id="{FE0CBCFC-92C6-F8D7-94AB-944EC98AB7F1}"/>
              </a:ext>
            </a:extLst>
          </p:cNvPr>
          <p:cNvSpPr txBox="1"/>
          <p:nvPr/>
        </p:nvSpPr>
        <p:spPr>
          <a:xfrm>
            <a:off x="269253" y="2691812"/>
            <a:ext cx="8605494" cy="199689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Age  has a very high standard deviation and maximum value is 65526 which suggests there are outliers.</a:t>
            </a:r>
          </a:p>
          <a:p>
            <a:pPr marL="285750" indent="-285750" algn="just">
              <a:lnSpc>
                <a:spcPct val="150000"/>
              </a:lnSpc>
              <a:buFont typeface="Arial" panose="020B0604020202020204" pitchFamily="34" charset="0"/>
              <a:buChar char="•"/>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TSH has high standard deviation possibly the presence of an outlier or indicating severe thyroid condition.</a:t>
            </a:r>
          </a:p>
          <a:p>
            <a:pPr marL="285750" indent="-285750" algn="just">
              <a:lnSpc>
                <a:spcPct val="150000"/>
              </a:lnSpc>
              <a:buFont typeface="Arial" panose="020B0604020202020204" pitchFamily="34" charset="0"/>
              <a:buChar char="•"/>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TT4 levels ranges between 2 to 430, possibly due to different thyroid conditions or outliers.</a:t>
            </a:r>
          </a:p>
          <a:p>
            <a:pPr marL="285750" indent="-285750" algn="just">
              <a:lnSpc>
                <a:spcPct val="150000"/>
              </a:lnSpc>
              <a:buFont typeface="Arial" panose="020B0604020202020204" pitchFamily="34" charset="0"/>
              <a:buChar char="•"/>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FTI values from 1.4 to 839 suggest the presence of outliers or a wide range of thyroid conditions.</a:t>
            </a:r>
            <a:endParaRPr lang="en-IN"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64860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04B1E64-2F3F-8DCB-DCA0-CE04620BA41E}"/>
              </a:ext>
            </a:extLst>
          </p:cNvPr>
          <p:cNvSpPr>
            <a:spLocks noGrp="1"/>
          </p:cNvSpPr>
          <p:nvPr>
            <p:ph type="title"/>
          </p:nvPr>
        </p:nvSpPr>
        <p:spPr>
          <a:xfrm>
            <a:off x="720725" y="533400"/>
            <a:ext cx="7702550" cy="358698"/>
          </a:xfrm>
        </p:spPr>
        <p:txBody>
          <a:bodyPr/>
          <a:lstStyle/>
          <a:p>
            <a:r>
              <a:rPr lang="en-US" sz="1500" dirty="0">
                <a:latin typeface="Open Sans" panose="020B0606030504020204" pitchFamily="34" charset="0"/>
                <a:ea typeface="Open Sans" panose="020B0606030504020204" pitchFamily="34" charset="0"/>
                <a:cs typeface="Open Sans" panose="020B0606030504020204" pitchFamily="34" charset="0"/>
              </a:rPr>
              <a:t>Handling outliers</a:t>
            </a:r>
            <a:endParaRPr lang="en-IN" sz="1500" dirty="0">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id="{1518B275-0E8B-A02C-6387-1507D9C37C50}"/>
              </a:ext>
            </a:extLst>
          </p:cNvPr>
          <p:cNvPicPr>
            <a:picLocks noChangeAspect="1"/>
          </p:cNvPicPr>
          <p:nvPr/>
        </p:nvPicPr>
        <p:blipFill rotWithShape="1">
          <a:blip r:embed="rId2"/>
          <a:srcRect l="20535" t="49861" r="54674" b="21499"/>
          <a:stretch/>
        </p:blipFill>
        <p:spPr>
          <a:xfrm>
            <a:off x="914400" y="1207535"/>
            <a:ext cx="2824975" cy="1835757"/>
          </a:xfrm>
          <a:prstGeom prst="rect">
            <a:avLst/>
          </a:prstGeom>
        </p:spPr>
      </p:pic>
      <p:sp>
        <p:nvSpPr>
          <p:cNvPr id="8" name="TextBox 7">
            <a:extLst>
              <a:ext uri="{FF2B5EF4-FFF2-40B4-BE49-F238E27FC236}">
                <a16:creationId xmlns:a16="http://schemas.microsoft.com/office/drawing/2014/main" id="{8136738E-E29D-0E35-C2D6-4064E24C2811}"/>
              </a:ext>
            </a:extLst>
          </p:cNvPr>
          <p:cNvSpPr txBox="1"/>
          <p:nvPr/>
        </p:nvSpPr>
        <p:spPr>
          <a:xfrm>
            <a:off x="241611" y="3078227"/>
            <a:ext cx="3698487" cy="1143903"/>
          </a:xfrm>
          <a:prstGeom prst="rect">
            <a:avLst/>
          </a:prstGeom>
          <a:noFill/>
        </p:spPr>
        <p:txBody>
          <a:bodyPr wrap="square">
            <a:spAutoFit/>
          </a:bodyPr>
          <a:lstStyle/>
          <a:p>
            <a:pPr marL="346711" indent="-285750" algn="just">
              <a:lnSpc>
                <a:spcPct val="150000"/>
              </a:lnSpc>
              <a:spcBef>
                <a:spcPts val="1000"/>
              </a:spcBef>
              <a:buFont typeface="Arial" panose="020B0604020202020204" pitchFamily="34" charset="0"/>
              <a:buChar char="•"/>
            </a:pPr>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Age above 100 is considered outliers and they are removed</a:t>
            </a:r>
            <a:endParaRPr lang="en-US" sz="1500" b="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endParaRPr>
          </a:p>
          <a:p>
            <a:pPr marL="346711" indent="-285750" algn="just">
              <a:spcBef>
                <a:spcPts val="1000"/>
              </a:spcBef>
              <a:buFont typeface="Arial" panose="020B0604020202020204" pitchFamily="34" charset="0"/>
              <a:buChar char="•"/>
            </a:pPr>
            <a:endPar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a:extLst>
              <a:ext uri="{FF2B5EF4-FFF2-40B4-BE49-F238E27FC236}">
                <a16:creationId xmlns:a16="http://schemas.microsoft.com/office/drawing/2014/main" id="{9096A191-0261-4823-0444-F3507BC11321}"/>
              </a:ext>
            </a:extLst>
          </p:cNvPr>
          <p:cNvPicPr>
            <a:picLocks noChangeAspect="1"/>
          </p:cNvPicPr>
          <p:nvPr/>
        </p:nvPicPr>
        <p:blipFill rotWithShape="1">
          <a:blip r:embed="rId3"/>
          <a:srcRect r="56098" b="34526"/>
          <a:stretch/>
        </p:blipFill>
        <p:spPr>
          <a:xfrm>
            <a:off x="4884237" y="1037157"/>
            <a:ext cx="3033129" cy="2544458"/>
          </a:xfrm>
          <a:prstGeom prst="rect">
            <a:avLst/>
          </a:prstGeom>
        </p:spPr>
      </p:pic>
      <p:sp>
        <p:nvSpPr>
          <p:cNvPr id="11" name="TextBox 10">
            <a:extLst>
              <a:ext uri="{FF2B5EF4-FFF2-40B4-BE49-F238E27FC236}">
                <a16:creationId xmlns:a16="http://schemas.microsoft.com/office/drawing/2014/main" id="{0D3E64A5-04A4-A44C-3ADF-257F41DD0A67}"/>
              </a:ext>
            </a:extLst>
          </p:cNvPr>
          <p:cNvSpPr txBox="1"/>
          <p:nvPr/>
        </p:nvSpPr>
        <p:spPr>
          <a:xfrm>
            <a:off x="4724788" y="3650178"/>
            <a:ext cx="3698487" cy="401648"/>
          </a:xfrm>
          <a:prstGeom prst="rect">
            <a:avLst/>
          </a:prstGeom>
          <a:noFill/>
        </p:spPr>
        <p:txBody>
          <a:bodyPr wrap="square">
            <a:spAutoFit/>
          </a:bodyPr>
          <a:lstStyle/>
          <a:p>
            <a:pPr marL="346711" indent="-285750" algn="just">
              <a:lnSpc>
                <a:spcPct val="150000"/>
              </a:lnSpc>
              <a:spcBef>
                <a:spcPts val="1000"/>
              </a:spcBef>
              <a:buFont typeface="Arial" panose="020B0604020202020204" pitchFamily="34" charset="0"/>
              <a:buChar char="•"/>
            </a:pPr>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After handling outlier</a:t>
            </a:r>
          </a:p>
        </p:txBody>
      </p:sp>
    </p:spTree>
    <p:extLst>
      <p:ext uri="{BB962C8B-B14F-4D97-AF65-F5344CB8AC3E}">
        <p14:creationId xmlns:p14="http://schemas.microsoft.com/office/powerpoint/2010/main" val="3891910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222B49-4705-00D8-E815-B66134C44F68}"/>
              </a:ext>
            </a:extLst>
          </p:cNvPr>
          <p:cNvPicPr>
            <a:picLocks noChangeAspect="1"/>
          </p:cNvPicPr>
          <p:nvPr/>
        </p:nvPicPr>
        <p:blipFill rotWithShape="1">
          <a:blip r:embed="rId2"/>
          <a:srcRect r="56992" b="35682"/>
          <a:stretch/>
        </p:blipFill>
        <p:spPr>
          <a:xfrm>
            <a:off x="1011044" y="1880839"/>
            <a:ext cx="3233853" cy="2720349"/>
          </a:xfrm>
          <a:prstGeom prst="rect">
            <a:avLst/>
          </a:prstGeom>
        </p:spPr>
      </p:pic>
      <p:sp>
        <p:nvSpPr>
          <p:cNvPr id="5" name="TextBox 4">
            <a:extLst>
              <a:ext uri="{FF2B5EF4-FFF2-40B4-BE49-F238E27FC236}">
                <a16:creationId xmlns:a16="http://schemas.microsoft.com/office/drawing/2014/main" id="{5F294BD9-D5B7-9B13-F79A-8511D843620B}"/>
              </a:ext>
            </a:extLst>
          </p:cNvPr>
          <p:cNvSpPr txBox="1"/>
          <p:nvPr/>
        </p:nvSpPr>
        <p:spPr>
          <a:xfrm>
            <a:off x="823331" y="610090"/>
            <a:ext cx="4031169" cy="1320874"/>
          </a:xfrm>
          <a:prstGeom prst="rect">
            <a:avLst/>
          </a:prstGeom>
          <a:noFill/>
        </p:spPr>
        <p:txBody>
          <a:bodyPr wrap="square">
            <a:spAutoFit/>
          </a:bodyPr>
          <a:lstStyle/>
          <a:p>
            <a:pPr marL="346711" indent="-285750" algn="just">
              <a:lnSpc>
                <a:spcPct val="150000"/>
              </a:lnSpc>
              <a:spcBef>
                <a:spcPts val="1000"/>
              </a:spcBef>
              <a:buFont typeface="Arial" panose="020B0604020202020204" pitchFamily="34" charset="0"/>
              <a:buChar char="•"/>
            </a:pPr>
            <a:r>
              <a:rPr lang="en-US" sz="1300" dirty="0">
                <a:solidFill>
                  <a:srgbClr val="193253"/>
                </a:solidFill>
                <a:latin typeface="Open Sans" panose="020B0606030504020204" pitchFamily="34" charset="0"/>
                <a:ea typeface="Open Sans" panose="020B0606030504020204" pitchFamily="34" charset="0"/>
                <a:cs typeface="Open Sans" panose="020B0606030504020204" pitchFamily="34" charset="0"/>
              </a:rPr>
              <a:t>TSH is showing severe outliers. However some </a:t>
            </a:r>
            <a:r>
              <a:rPr lang="en-US" sz="1300">
                <a:solidFill>
                  <a:srgbClr val="193253"/>
                </a:solidFill>
                <a:latin typeface="Open Sans" panose="020B0606030504020204" pitchFamily="34" charset="0"/>
                <a:ea typeface="Open Sans" panose="020B0606030504020204" pitchFamily="34" charset="0"/>
                <a:cs typeface="Open Sans" panose="020B0606030504020204" pitchFamily="34" charset="0"/>
              </a:rPr>
              <a:t>of them indicate </a:t>
            </a:r>
            <a:r>
              <a:rPr lang="en-US" sz="1300" dirty="0">
                <a:solidFill>
                  <a:srgbClr val="193253"/>
                </a:solidFill>
                <a:latin typeface="Open Sans" panose="020B0606030504020204" pitchFamily="34" charset="0"/>
                <a:ea typeface="Open Sans" panose="020B0606030504020204" pitchFamily="34" charset="0"/>
                <a:cs typeface="Open Sans" panose="020B0606030504020204" pitchFamily="34" charset="0"/>
              </a:rPr>
              <a:t>severe thyroid conditions . </a:t>
            </a:r>
            <a:endParaRPr lang="en-US" sz="1300" b="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endParaRPr>
          </a:p>
          <a:p>
            <a:pPr marL="346711" indent="-285750" algn="just">
              <a:spcBef>
                <a:spcPts val="1000"/>
              </a:spcBef>
              <a:buFont typeface="Arial" panose="020B0604020202020204" pitchFamily="34" charset="0"/>
              <a:buChar char="•"/>
            </a:pPr>
            <a:r>
              <a:rPr lang="en-US" sz="1300" dirty="0">
                <a:solidFill>
                  <a:srgbClr val="193253"/>
                </a:solidFill>
                <a:latin typeface="Open Sans" panose="020B0606030504020204" pitchFamily="34" charset="0"/>
                <a:ea typeface="Open Sans" panose="020B0606030504020204" pitchFamily="34" charset="0"/>
                <a:cs typeface="Open Sans" panose="020B0606030504020204" pitchFamily="34" charset="0"/>
              </a:rPr>
              <a:t>Values above 300 is removed</a:t>
            </a:r>
          </a:p>
        </p:txBody>
      </p:sp>
      <p:pic>
        <p:nvPicPr>
          <p:cNvPr id="7" name="Picture 6">
            <a:extLst>
              <a:ext uri="{FF2B5EF4-FFF2-40B4-BE49-F238E27FC236}">
                <a16:creationId xmlns:a16="http://schemas.microsoft.com/office/drawing/2014/main" id="{0A55A446-E995-8857-8301-C2CD6A04027B}"/>
              </a:ext>
            </a:extLst>
          </p:cNvPr>
          <p:cNvPicPr>
            <a:picLocks noChangeAspect="1"/>
          </p:cNvPicPr>
          <p:nvPr/>
        </p:nvPicPr>
        <p:blipFill rotWithShape="1">
          <a:blip r:embed="rId3"/>
          <a:srcRect r="55915" b="36838"/>
          <a:stretch/>
        </p:blipFill>
        <p:spPr>
          <a:xfrm>
            <a:off x="5151863" y="1880839"/>
            <a:ext cx="3233853" cy="2606164"/>
          </a:xfrm>
          <a:prstGeom prst="rect">
            <a:avLst/>
          </a:prstGeom>
        </p:spPr>
      </p:pic>
      <p:sp>
        <p:nvSpPr>
          <p:cNvPr id="8" name="TextBox 7">
            <a:extLst>
              <a:ext uri="{FF2B5EF4-FFF2-40B4-BE49-F238E27FC236}">
                <a16:creationId xmlns:a16="http://schemas.microsoft.com/office/drawing/2014/main" id="{535D2C69-EE69-8CD1-C8E0-FF87D4F8B11E}"/>
              </a:ext>
            </a:extLst>
          </p:cNvPr>
          <p:cNvSpPr txBox="1"/>
          <p:nvPr/>
        </p:nvSpPr>
        <p:spPr>
          <a:xfrm>
            <a:off x="5151863" y="1390676"/>
            <a:ext cx="4031169" cy="360420"/>
          </a:xfrm>
          <a:prstGeom prst="rect">
            <a:avLst/>
          </a:prstGeom>
          <a:noFill/>
        </p:spPr>
        <p:txBody>
          <a:bodyPr wrap="square">
            <a:spAutoFit/>
          </a:bodyPr>
          <a:lstStyle/>
          <a:p>
            <a:pPr marL="346711" indent="-285750" algn="just">
              <a:lnSpc>
                <a:spcPct val="150000"/>
              </a:lnSpc>
              <a:spcBef>
                <a:spcPts val="1000"/>
              </a:spcBef>
              <a:buFont typeface="Arial" panose="020B0604020202020204" pitchFamily="34" charset="0"/>
              <a:buChar char="•"/>
            </a:pPr>
            <a:r>
              <a:rPr lang="en-US" sz="1300" dirty="0">
                <a:solidFill>
                  <a:srgbClr val="193253"/>
                </a:solidFill>
                <a:latin typeface="Open Sans" panose="020B0606030504020204" pitchFamily="34" charset="0"/>
                <a:ea typeface="Open Sans" panose="020B0606030504020204" pitchFamily="34" charset="0"/>
                <a:cs typeface="Open Sans" panose="020B0606030504020204" pitchFamily="34" charset="0"/>
              </a:rPr>
              <a:t>After removing outlier</a:t>
            </a:r>
          </a:p>
        </p:txBody>
      </p:sp>
    </p:spTree>
    <p:extLst>
      <p:ext uri="{BB962C8B-B14F-4D97-AF65-F5344CB8AC3E}">
        <p14:creationId xmlns:p14="http://schemas.microsoft.com/office/powerpoint/2010/main" val="1877696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B72000-0372-1DB0-C2DC-3D9DFB570D89}"/>
              </a:ext>
            </a:extLst>
          </p:cNvPr>
          <p:cNvPicPr>
            <a:picLocks noChangeAspect="1"/>
          </p:cNvPicPr>
          <p:nvPr/>
        </p:nvPicPr>
        <p:blipFill rotWithShape="1">
          <a:blip r:embed="rId2"/>
          <a:srcRect r="56423" b="36838"/>
          <a:stretch/>
        </p:blipFill>
        <p:spPr>
          <a:xfrm>
            <a:off x="1174594" y="1799063"/>
            <a:ext cx="3233854" cy="2636557"/>
          </a:xfrm>
          <a:prstGeom prst="rect">
            <a:avLst/>
          </a:prstGeom>
        </p:spPr>
      </p:pic>
      <p:sp>
        <p:nvSpPr>
          <p:cNvPr id="5" name="TextBox 4">
            <a:extLst>
              <a:ext uri="{FF2B5EF4-FFF2-40B4-BE49-F238E27FC236}">
                <a16:creationId xmlns:a16="http://schemas.microsoft.com/office/drawing/2014/main" id="{FC04112F-0682-7F1D-4CBA-2C4C0835B965}"/>
              </a:ext>
            </a:extLst>
          </p:cNvPr>
          <p:cNvSpPr txBox="1"/>
          <p:nvPr/>
        </p:nvSpPr>
        <p:spPr>
          <a:xfrm>
            <a:off x="775936" y="580353"/>
            <a:ext cx="4031169" cy="1020792"/>
          </a:xfrm>
          <a:prstGeom prst="rect">
            <a:avLst/>
          </a:prstGeom>
          <a:noFill/>
        </p:spPr>
        <p:txBody>
          <a:bodyPr wrap="square">
            <a:spAutoFit/>
          </a:bodyPr>
          <a:lstStyle/>
          <a:p>
            <a:pPr marL="346711" indent="-285750" algn="just">
              <a:lnSpc>
                <a:spcPct val="150000"/>
              </a:lnSpc>
              <a:spcBef>
                <a:spcPts val="1000"/>
              </a:spcBef>
              <a:buFont typeface="Arial" panose="020B0604020202020204" pitchFamily="34" charset="0"/>
              <a:buChar char="•"/>
            </a:pPr>
            <a:r>
              <a:rPr lang="en-US" sz="1300" dirty="0">
                <a:solidFill>
                  <a:srgbClr val="193253"/>
                </a:solidFill>
                <a:latin typeface="Open Sans" panose="020B0606030504020204" pitchFamily="34" charset="0"/>
                <a:ea typeface="Open Sans" panose="020B0606030504020204" pitchFamily="34" charset="0"/>
                <a:cs typeface="Open Sans" panose="020B0606030504020204" pitchFamily="34" charset="0"/>
              </a:rPr>
              <a:t>FTI is showing severe outliers. However some of indicate severe thyroid conditions . </a:t>
            </a:r>
            <a:endParaRPr lang="en-US" sz="1300" b="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endParaRPr>
          </a:p>
          <a:p>
            <a:pPr marL="346711" indent="-285750" algn="just">
              <a:spcBef>
                <a:spcPts val="1000"/>
              </a:spcBef>
              <a:buFont typeface="Arial" panose="020B0604020202020204" pitchFamily="34" charset="0"/>
              <a:buChar char="•"/>
            </a:pPr>
            <a:r>
              <a:rPr lang="en-US" sz="1300" dirty="0">
                <a:solidFill>
                  <a:srgbClr val="193253"/>
                </a:solidFill>
                <a:latin typeface="Open Sans" panose="020B0606030504020204" pitchFamily="34" charset="0"/>
                <a:ea typeface="Open Sans" panose="020B0606030504020204" pitchFamily="34" charset="0"/>
                <a:cs typeface="Open Sans" panose="020B0606030504020204" pitchFamily="34" charset="0"/>
              </a:rPr>
              <a:t>Values above 400 is removed</a:t>
            </a:r>
          </a:p>
        </p:txBody>
      </p:sp>
      <p:pic>
        <p:nvPicPr>
          <p:cNvPr id="7" name="Picture 6">
            <a:extLst>
              <a:ext uri="{FF2B5EF4-FFF2-40B4-BE49-F238E27FC236}">
                <a16:creationId xmlns:a16="http://schemas.microsoft.com/office/drawing/2014/main" id="{FD95A23B-7BE6-43BA-C09B-05130438CDD5}"/>
              </a:ext>
            </a:extLst>
          </p:cNvPr>
          <p:cNvPicPr>
            <a:picLocks noChangeAspect="1"/>
          </p:cNvPicPr>
          <p:nvPr/>
        </p:nvPicPr>
        <p:blipFill rotWithShape="1">
          <a:blip r:embed="rId3"/>
          <a:srcRect r="56504" b="34670"/>
          <a:stretch/>
        </p:blipFill>
        <p:spPr>
          <a:xfrm>
            <a:off x="5174168" y="1778839"/>
            <a:ext cx="3144641" cy="2656781"/>
          </a:xfrm>
          <a:prstGeom prst="rect">
            <a:avLst/>
          </a:prstGeom>
        </p:spPr>
      </p:pic>
      <p:sp>
        <p:nvSpPr>
          <p:cNvPr id="8" name="TextBox 7">
            <a:extLst>
              <a:ext uri="{FF2B5EF4-FFF2-40B4-BE49-F238E27FC236}">
                <a16:creationId xmlns:a16="http://schemas.microsoft.com/office/drawing/2014/main" id="{CC1DBC68-3FF9-D600-7224-BC0BC0611A3F}"/>
              </a:ext>
            </a:extLst>
          </p:cNvPr>
          <p:cNvSpPr txBox="1"/>
          <p:nvPr/>
        </p:nvSpPr>
        <p:spPr>
          <a:xfrm>
            <a:off x="5018052" y="1090749"/>
            <a:ext cx="4031169" cy="360420"/>
          </a:xfrm>
          <a:prstGeom prst="rect">
            <a:avLst/>
          </a:prstGeom>
          <a:noFill/>
        </p:spPr>
        <p:txBody>
          <a:bodyPr wrap="square">
            <a:spAutoFit/>
          </a:bodyPr>
          <a:lstStyle/>
          <a:p>
            <a:pPr marL="346711" indent="-285750" algn="just">
              <a:lnSpc>
                <a:spcPct val="150000"/>
              </a:lnSpc>
              <a:spcBef>
                <a:spcPts val="1000"/>
              </a:spcBef>
              <a:buFont typeface="Arial" panose="020B0604020202020204" pitchFamily="34" charset="0"/>
              <a:buChar char="•"/>
            </a:pPr>
            <a:r>
              <a:rPr lang="en-US" sz="1300" dirty="0">
                <a:solidFill>
                  <a:srgbClr val="193253"/>
                </a:solidFill>
                <a:latin typeface="Open Sans" panose="020B0606030504020204" pitchFamily="34" charset="0"/>
                <a:ea typeface="Open Sans" panose="020B0606030504020204" pitchFamily="34" charset="0"/>
                <a:cs typeface="Open Sans" panose="020B0606030504020204" pitchFamily="34" charset="0"/>
              </a:rPr>
              <a:t>After removing outlier</a:t>
            </a:r>
          </a:p>
        </p:txBody>
      </p:sp>
    </p:spTree>
    <p:extLst>
      <p:ext uri="{BB962C8B-B14F-4D97-AF65-F5344CB8AC3E}">
        <p14:creationId xmlns:p14="http://schemas.microsoft.com/office/powerpoint/2010/main" val="4124269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D0586D-2B12-70FA-475C-996CA9AC88E1}"/>
              </a:ext>
            </a:extLst>
          </p:cNvPr>
          <p:cNvSpPr txBox="1"/>
          <p:nvPr/>
        </p:nvSpPr>
        <p:spPr>
          <a:xfrm>
            <a:off x="604023" y="922835"/>
            <a:ext cx="7935951" cy="1559401"/>
          </a:xfrm>
          <a:prstGeom prst="rect">
            <a:avLst/>
          </a:prstGeom>
          <a:noFill/>
        </p:spPr>
        <p:txBody>
          <a:bodyPr wrap="square">
            <a:spAutoFit/>
          </a:bodyPr>
          <a:lstStyle/>
          <a:p>
            <a:pPr marL="346711" indent="-285750" algn="just">
              <a:lnSpc>
                <a:spcPct val="150000"/>
              </a:lnSpc>
              <a:spcBef>
                <a:spcPts val="1000"/>
              </a:spcBef>
              <a:buFont typeface="Arial" panose="020B0604020202020204" pitchFamily="34" charset="0"/>
              <a:buChar char="•"/>
            </a:pPr>
            <a:r>
              <a:rPr lang="en-US" sz="1600" dirty="0">
                <a:solidFill>
                  <a:srgbClr val="193253"/>
                </a:solidFill>
                <a:latin typeface="Open Sans" panose="020B0606030504020204" pitchFamily="34" charset="0"/>
                <a:ea typeface="Open Sans" panose="020B0606030504020204" pitchFamily="34" charset="0"/>
                <a:cs typeface="Open Sans" panose="020B0606030504020204" pitchFamily="34" charset="0"/>
              </a:rPr>
              <a:t>Target class is highly imbalanced. There are large number of people with no thyroid and comparatively small number of people with hypothyroid and hyperthyroid.</a:t>
            </a:r>
          </a:p>
          <a:p>
            <a:pPr marL="346711" indent="-285750" algn="just">
              <a:spcBef>
                <a:spcPts val="1000"/>
              </a:spcBef>
              <a:buFont typeface="Arial" panose="020B0604020202020204" pitchFamily="34" charset="0"/>
              <a:buChar char="•"/>
            </a:pPr>
            <a:endPar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B74CBF77-F2FF-3B42-597C-EDACE965E121}"/>
              </a:ext>
            </a:extLst>
          </p:cNvPr>
          <p:cNvPicPr>
            <a:picLocks noChangeAspect="1"/>
          </p:cNvPicPr>
          <p:nvPr/>
        </p:nvPicPr>
        <p:blipFill rotWithShape="1">
          <a:blip r:embed="rId2"/>
          <a:srcRect r="70917" b="52000"/>
          <a:stretch/>
        </p:blipFill>
        <p:spPr>
          <a:xfrm>
            <a:off x="3242308" y="2202114"/>
            <a:ext cx="2659380" cy="2468880"/>
          </a:xfrm>
          <a:prstGeom prst="rect">
            <a:avLst/>
          </a:prstGeom>
        </p:spPr>
      </p:pic>
      <p:pic>
        <p:nvPicPr>
          <p:cNvPr id="11" name="Picture 10">
            <a:extLst>
              <a:ext uri="{FF2B5EF4-FFF2-40B4-BE49-F238E27FC236}">
                <a16:creationId xmlns:a16="http://schemas.microsoft.com/office/drawing/2014/main" id="{7D5517FD-B1AB-BC01-9172-93BCF2B06442}"/>
              </a:ext>
            </a:extLst>
          </p:cNvPr>
          <p:cNvPicPr>
            <a:picLocks noChangeAspect="1"/>
          </p:cNvPicPr>
          <p:nvPr/>
        </p:nvPicPr>
        <p:blipFill rotWithShape="1">
          <a:blip r:embed="rId3"/>
          <a:srcRect l="1" r="70916" b="52000"/>
          <a:stretch/>
        </p:blipFill>
        <p:spPr>
          <a:xfrm>
            <a:off x="6060687" y="2202114"/>
            <a:ext cx="2659380" cy="2468880"/>
          </a:xfrm>
          <a:prstGeom prst="rect">
            <a:avLst/>
          </a:prstGeom>
        </p:spPr>
      </p:pic>
      <p:pic>
        <p:nvPicPr>
          <p:cNvPr id="13" name="Picture 12">
            <a:extLst>
              <a:ext uri="{FF2B5EF4-FFF2-40B4-BE49-F238E27FC236}">
                <a16:creationId xmlns:a16="http://schemas.microsoft.com/office/drawing/2014/main" id="{9755E077-8672-8A2B-6FE5-2D1746A2B445}"/>
              </a:ext>
            </a:extLst>
          </p:cNvPr>
          <p:cNvPicPr>
            <a:picLocks noChangeAspect="1"/>
          </p:cNvPicPr>
          <p:nvPr/>
        </p:nvPicPr>
        <p:blipFill rotWithShape="1">
          <a:blip r:embed="rId4"/>
          <a:srcRect l="26016" t="35267" r="46342" b="46811"/>
          <a:stretch/>
        </p:blipFill>
        <p:spPr>
          <a:xfrm>
            <a:off x="140525" y="2638757"/>
            <a:ext cx="3022285" cy="1102245"/>
          </a:xfrm>
          <a:prstGeom prst="rect">
            <a:avLst/>
          </a:prstGeom>
        </p:spPr>
      </p:pic>
      <p:sp>
        <p:nvSpPr>
          <p:cNvPr id="14" name="Title 1">
            <a:extLst>
              <a:ext uri="{FF2B5EF4-FFF2-40B4-BE49-F238E27FC236}">
                <a16:creationId xmlns:a16="http://schemas.microsoft.com/office/drawing/2014/main" id="{0C2FE67D-E2D5-1A5B-0C4E-56E81CCF708C}"/>
              </a:ext>
            </a:extLst>
          </p:cNvPr>
          <p:cNvSpPr>
            <a:spLocks noGrp="1"/>
          </p:cNvSpPr>
          <p:nvPr>
            <p:ph type="title"/>
          </p:nvPr>
        </p:nvSpPr>
        <p:spPr>
          <a:xfrm>
            <a:off x="837424" y="561716"/>
            <a:ext cx="7702550" cy="358698"/>
          </a:xfrm>
        </p:spPr>
        <p:txBody>
          <a:bodyPr/>
          <a:lstStyle/>
          <a:p>
            <a:r>
              <a:rPr lang="en-US" sz="1500" dirty="0">
                <a:latin typeface="Open Sans" panose="020B0606030504020204" pitchFamily="34" charset="0"/>
                <a:ea typeface="Open Sans" panose="020B0606030504020204" pitchFamily="34" charset="0"/>
                <a:cs typeface="Open Sans" panose="020B0606030504020204" pitchFamily="34" charset="0"/>
              </a:rPr>
              <a:t>Class Imbalance</a:t>
            </a:r>
            <a:endParaRPr lang="en-IN" sz="15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23473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F146B7-AC3A-CF87-1335-A0FCBADF45F3}"/>
              </a:ext>
            </a:extLst>
          </p:cNvPr>
          <p:cNvPicPr>
            <a:picLocks noChangeAspect="1"/>
          </p:cNvPicPr>
          <p:nvPr/>
        </p:nvPicPr>
        <p:blipFill rotWithShape="1">
          <a:blip r:embed="rId2"/>
          <a:srcRect t="1" r="59837" b="47678"/>
          <a:stretch/>
        </p:blipFill>
        <p:spPr>
          <a:xfrm>
            <a:off x="794989" y="1226169"/>
            <a:ext cx="3672468" cy="2691161"/>
          </a:xfrm>
          <a:prstGeom prst="rect">
            <a:avLst/>
          </a:prstGeom>
        </p:spPr>
      </p:pic>
      <p:sp>
        <p:nvSpPr>
          <p:cNvPr id="5" name="TextBox 4">
            <a:extLst>
              <a:ext uri="{FF2B5EF4-FFF2-40B4-BE49-F238E27FC236}">
                <a16:creationId xmlns:a16="http://schemas.microsoft.com/office/drawing/2014/main" id="{05615C58-1A89-77AC-E7F7-4F41FFC98E4F}"/>
              </a:ext>
            </a:extLst>
          </p:cNvPr>
          <p:cNvSpPr txBox="1"/>
          <p:nvPr/>
        </p:nvSpPr>
        <p:spPr>
          <a:xfrm>
            <a:off x="363344" y="4182373"/>
            <a:ext cx="4297866" cy="913070"/>
          </a:xfrm>
          <a:prstGeom prst="rect">
            <a:avLst/>
          </a:prstGeom>
          <a:noFill/>
        </p:spPr>
        <p:txBody>
          <a:bodyPr wrap="square">
            <a:spAutoFit/>
          </a:bodyPr>
          <a:lstStyle/>
          <a:p>
            <a:pPr marL="346711" indent="-285750" algn="just">
              <a:spcBef>
                <a:spcPts val="1000"/>
              </a:spcBef>
              <a:buFont typeface="Arial" panose="020B0604020202020204" pitchFamily="34" charset="0"/>
              <a:buChar char="•"/>
            </a:pPr>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Females are more likely to be affected by hypo and hyperthyroid</a:t>
            </a:r>
          </a:p>
          <a:p>
            <a:pPr marL="346711" indent="-285750" algn="just">
              <a:spcBef>
                <a:spcPts val="1000"/>
              </a:spcBef>
              <a:buFont typeface="Arial" panose="020B0604020202020204" pitchFamily="34" charset="0"/>
              <a:buChar char="•"/>
            </a:pPr>
            <a:endPar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id="{5D6252AD-20E9-5922-FBF8-79764D33881B}"/>
              </a:ext>
            </a:extLst>
          </p:cNvPr>
          <p:cNvPicPr>
            <a:picLocks noChangeAspect="1"/>
          </p:cNvPicPr>
          <p:nvPr/>
        </p:nvPicPr>
        <p:blipFill rotWithShape="1">
          <a:blip r:embed="rId3"/>
          <a:srcRect t="-1" r="59837" b="47680"/>
          <a:stretch/>
        </p:blipFill>
        <p:spPr>
          <a:xfrm>
            <a:off x="4876801" y="1208249"/>
            <a:ext cx="3672468" cy="2691161"/>
          </a:xfrm>
          <a:prstGeom prst="rect">
            <a:avLst/>
          </a:prstGeom>
        </p:spPr>
      </p:pic>
      <p:sp>
        <p:nvSpPr>
          <p:cNvPr id="8" name="TextBox 7">
            <a:extLst>
              <a:ext uri="{FF2B5EF4-FFF2-40B4-BE49-F238E27FC236}">
                <a16:creationId xmlns:a16="http://schemas.microsoft.com/office/drawing/2014/main" id="{10F68F0C-2DC0-5E65-FFD7-45AEC9A35AC8}"/>
              </a:ext>
            </a:extLst>
          </p:cNvPr>
          <p:cNvSpPr txBox="1"/>
          <p:nvPr/>
        </p:nvSpPr>
        <p:spPr>
          <a:xfrm>
            <a:off x="4545516" y="4066956"/>
            <a:ext cx="4297866" cy="1143903"/>
          </a:xfrm>
          <a:prstGeom prst="rect">
            <a:avLst/>
          </a:prstGeom>
          <a:noFill/>
        </p:spPr>
        <p:txBody>
          <a:bodyPr wrap="square">
            <a:spAutoFit/>
          </a:bodyPr>
          <a:lstStyle/>
          <a:p>
            <a:pPr marL="346711" indent="-285750" algn="just">
              <a:spcBef>
                <a:spcPts val="1000"/>
              </a:spcBef>
              <a:buFont typeface="Arial" panose="020B0604020202020204" pitchFamily="34" charset="0"/>
              <a:buChar char="•"/>
            </a:pPr>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Those who are not taking thyroxine medications are likely to be caused by hypo and hyper thyroid.</a:t>
            </a:r>
          </a:p>
          <a:p>
            <a:pPr marL="346711" indent="-285750" algn="just">
              <a:spcBef>
                <a:spcPts val="1000"/>
              </a:spcBef>
              <a:buFont typeface="Arial" panose="020B0604020202020204" pitchFamily="34" charset="0"/>
              <a:buChar char="•"/>
            </a:pPr>
            <a:endPar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itle 1">
            <a:extLst>
              <a:ext uri="{FF2B5EF4-FFF2-40B4-BE49-F238E27FC236}">
                <a16:creationId xmlns:a16="http://schemas.microsoft.com/office/drawing/2014/main" id="{EDB53B11-A051-6D1C-8FFC-8DC188401C07}"/>
              </a:ext>
            </a:extLst>
          </p:cNvPr>
          <p:cNvSpPr>
            <a:spLocks noGrp="1"/>
          </p:cNvSpPr>
          <p:nvPr>
            <p:ph type="title"/>
          </p:nvPr>
        </p:nvSpPr>
        <p:spPr>
          <a:xfrm>
            <a:off x="623616" y="316788"/>
            <a:ext cx="7702550" cy="358698"/>
          </a:xfrm>
        </p:spPr>
        <p:txBody>
          <a:bodyPr/>
          <a:lstStyle/>
          <a:p>
            <a:pPr algn="ctr"/>
            <a:r>
              <a:rPr lang="en-US" sz="1500" dirty="0">
                <a:latin typeface="Open Sans" panose="020B0606030504020204" pitchFamily="34" charset="0"/>
                <a:ea typeface="Open Sans" panose="020B0606030504020204" pitchFamily="34" charset="0"/>
                <a:cs typeface="Open Sans" panose="020B0606030504020204" pitchFamily="34" charset="0"/>
              </a:rPr>
              <a:t>PATTERNS</a:t>
            </a:r>
            <a:endParaRPr lang="en-IN" sz="1500" dirty="0">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BE232F5E-DD57-61AD-AFEF-82647958EF7F}"/>
              </a:ext>
            </a:extLst>
          </p:cNvPr>
          <p:cNvSpPr txBox="1"/>
          <p:nvPr/>
        </p:nvSpPr>
        <p:spPr>
          <a:xfrm>
            <a:off x="716930" y="853944"/>
            <a:ext cx="3828586" cy="307777"/>
          </a:xfrm>
          <a:prstGeom prst="rect">
            <a:avLst/>
          </a:prstGeom>
          <a:noFill/>
        </p:spPr>
        <p:txBody>
          <a:bodyPr wrap="square" rtlCol="0">
            <a:spAutoFit/>
          </a:bodyPr>
          <a:lstStyle/>
          <a:p>
            <a:pPr algn="just"/>
            <a:r>
              <a:rPr lang="en-US" b="1" dirty="0">
                <a:solidFill>
                  <a:srgbClr val="193253"/>
                </a:solidFill>
                <a:latin typeface="Open Sans" panose="020B0606030504020204" pitchFamily="34" charset="0"/>
                <a:ea typeface="Open Sans" panose="020B0606030504020204" pitchFamily="34" charset="0"/>
                <a:cs typeface="Open Sans" panose="020B0606030504020204" pitchFamily="34" charset="0"/>
              </a:rPr>
              <a:t>Sex</a:t>
            </a:r>
            <a:endParaRPr lang="en-IN" b="1"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57BD98AB-B1D9-236E-3E73-B9D62D045209}"/>
              </a:ext>
            </a:extLst>
          </p:cNvPr>
          <p:cNvSpPr txBox="1"/>
          <p:nvPr/>
        </p:nvSpPr>
        <p:spPr>
          <a:xfrm>
            <a:off x="4798742" y="850336"/>
            <a:ext cx="3828586" cy="307777"/>
          </a:xfrm>
          <a:prstGeom prst="rect">
            <a:avLst/>
          </a:prstGeom>
          <a:noFill/>
        </p:spPr>
        <p:txBody>
          <a:bodyPr wrap="square" rtlCol="0">
            <a:spAutoFit/>
          </a:bodyPr>
          <a:lstStyle/>
          <a:p>
            <a:pPr algn="just"/>
            <a:r>
              <a:rPr lang="en-US" b="1" dirty="0" err="1">
                <a:solidFill>
                  <a:srgbClr val="193253"/>
                </a:solidFill>
                <a:latin typeface="Open Sans" panose="020B0606030504020204" pitchFamily="34" charset="0"/>
                <a:ea typeface="Open Sans" panose="020B0606030504020204" pitchFamily="34" charset="0"/>
                <a:cs typeface="Open Sans" panose="020B0606030504020204" pitchFamily="34" charset="0"/>
              </a:rPr>
              <a:t>On_thyroxine</a:t>
            </a:r>
            <a:endParaRPr lang="en-IN" b="1"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03552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72C133-5C38-E684-8223-8EBD4A9EBA9F}"/>
              </a:ext>
            </a:extLst>
          </p:cNvPr>
          <p:cNvPicPr>
            <a:picLocks noChangeAspect="1"/>
          </p:cNvPicPr>
          <p:nvPr/>
        </p:nvPicPr>
        <p:blipFill rotWithShape="1">
          <a:blip r:embed="rId2"/>
          <a:srcRect r="61057" b="46522"/>
          <a:stretch/>
        </p:blipFill>
        <p:spPr>
          <a:xfrm>
            <a:off x="1011044" y="1011044"/>
            <a:ext cx="3560956" cy="2750634"/>
          </a:xfrm>
          <a:prstGeom prst="rect">
            <a:avLst/>
          </a:prstGeom>
        </p:spPr>
      </p:pic>
      <p:sp>
        <p:nvSpPr>
          <p:cNvPr id="5" name="TextBox 4">
            <a:extLst>
              <a:ext uri="{FF2B5EF4-FFF2-40B4-BE49-F238E27FC236}">
                <a16:creationId xmlns:a16="http://schemas.microsoft.com/office/drawing/2014/main" id="{D8E68109-F435-0973-57FC-0D417DDE2D5E}"/>
              </a:ext>
            </a:extLst>
          </p:cNvPr>
          <p:cNvSpPr txBox="1"/>
          <p:nvPr/>
        </p:nvSpPr>
        <p:spPr>
          <a:xfrm>
            <a:off x="4646341" y="1904097"/>
            <a:ext cx="4297866" cy="1490152"/>
          </a:xfrm>
          <a:prstGeom prst="rect">
            <a:avLst/>
          </a:prstGeom>
          <a:noFill/>
        </p:spPr>
        <p:txBody>
          <a:bodyPr wrap="square">
            <a:spAutoFit/>
          </a:bodyPr>
          <a:lstStyle/>
          <a:p>
            <a:pPr marL="346711" indent="-285750" algn="just">
              <a:lnSpc>
                <a:spcPct val="150000"/>
              </a:lnSpc>
              <a:spcBef>
                <a:spcPts val="1000"/>
              </a:spcBef>
              <a:buFont typeface="Arial" panose="020B0604020202020204" pitchFamily="34" charset="0"/>
              <a:buChar char="•"/>
            </a:pPr>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Those who queried about hyperthyroid are more likely to be affected by hyperthyroid.</a:t>
            </a:r>
          </a:p>
          <a:p>
            <a:pPr marL="346711" indent="-285750" algn="just">
              <a:spcBef>
                <a:spcPts val="1000"/>
              </a:spcBef>
              <a:buFont typeface="Arial" panose="020B0604020202020204" pitchFamily="34" charset="0"/>
              <a:buChar char="•"/>
            </a:pPr>
            <a:endPar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2D42F497-6374-C8DA-0DD6-BAF38C63375E}"/>
              </a:ext>
            </a:extLst>
          </p:cNvPr>
          <p:cNvSpPr txBox="1"/>
          <p:nvPr/>
        </p:nvSpPr>
        <p:spPr>
          <a:xfrm>
            <a:off x="4735551" y="1461030"/>
            <a:ext cx="3828586" cy="307777"/>
          </a:xfrm>
          <a:prstGeom prst="rect">
            <a:avLst/>
          </a:prstGeom>
          <a:noFill/>
        </p:spPr>
        <p:txBody>
          <a:bodyPr wrap="square" rtlCol="0">
            <a:spAutoFit/>
          </a:bodyPr>
          <a:lstStyle/>
          <a:p>
            <a:pPr algn="just"/>
            <a:r>
              <a:rPr lang="en-US" b="1" dirty="0" err="1">
                <a:solidFill>
                  <a:srgbClr val="193253"/>
                </a:solidFill>
                <a:latin typeface="Open Sans" panose="020B0606030504020204" pitchFamily="34" charset="0"/>
                <a:ea typeface="Open Sans" panose="020B0606030504020204" pitchFamily="34" charset="0"/>
                <a:cs typeface="Open Sans" panose="020B0606030504020204" pitchFamily="34" charset="0"/>
              </a:rPr>
              <a:t>query_hyperthyroid</a:t>
            </a:r>
            <a:endParaRPr lang="en-IN" b="1"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68495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B28137-3FA6-64B3-948D-55B874FF1388}"/>
              </a:ext>
            </a:extLst>
          </p:cNvPr>
          <p:cNvSpPr txBox="1"/>
          <p:nvPr/>
        </p:nvSpPr>
        <p:spPr>
          <a:xfrm>
            <a:off x="4572000" y="1953692"/>
            <a:ext cx="4297866" cy="1143903"/>
          </a:xfrm>
          <a:prstGeom prst="rect">
            <a:avLst/>
          </a:prstGeom>
          <a:noFill/>
        </p:spPr>
        <p:txBody>
          <a:bodyPr wrap="square">
            <a:spAutoFit/>
          </a:bodyPr>
          <a:lstStyle/>
          <a:p>
            <a:pPr marL="346711" indent="-285750" algn="just">
              <a:lnSpc>
                <a:spcPct val="150000"/>
              </a:lnSpc>
              <a:spcBef>
                <a:spcPts val="1000"/>
              </a:spcBef>
              <a:buFont typeface="Arial" panose="020B0604020202020204" pitchFamily="34" charset="0"/>
              <a:buChar char="•"/>
            </a:pPr>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Age in the range from 20 to 80 are more likely to be affected by thyroid disease. </a:t>
            </a:r>
          </a:p>
          <a:p>
            <a:pPr marL="346711" indent="-285750" algn="just">
              <a:spcBef>
                <a:spcPts val="1000"/>
              </a:spcBef>
              <a:buFont typeface="Arial" panose="020B0604020202020204" pitchFamily="34" charset="0"/>
              <a:buChar char="•"/>
            </a:pPr>
            <a:endPar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97791CB-F339-8DC6-AA0E-1688ED175011}"/>
              </a:ext>
            </a:extLst>
          </p:cNvPr>
          <p:cNvSpPr txBox="1"/>
          <p:nvPr/>
        </p:nvSpPr>
        <p:spPr>
          <a:xfrm>
            <a:off x="4688843" y="1552225"/>
            <a:ext cx="3828586" cy="307777"/>
          </a:xfrm>
          <a:prstGeom prst="rect">
            <a:avLst/>
          </a:prstGeom>
          <a:noFill/>
        </p:spPr>
        <p:txBody>
          <a:bodyPr wrap="square" rtlCol="0">
            <a:spAutoFit/>
          </a:bodyPr>
          <a:lstStyle/>
          <a:p>
            <a:pPr algn="just"/>
            <a:r>
              <a:rPr lang="en-US" b="1" dirty="0">
                <a:solidFill>
                  <a:srgbClr val="193253"/>
                </a:solidFill>
                <a:latin typeface="Open Sans" panose="020B0606030504020204" pitchFamily="34" charset="0"/>
                <a:ea typeface="Open Sans" panose="020B0606030504020204" pitchFamily="34" charset="0"/>
                <a:cs typeface="Open Sans" panose="020B0606030504020204" pitchFamily="34" charset="0"/>
              </a:rPr>
              <a:t>Age</a:t>
            </a:r>
            <a:endParaRPr lang="en-IN" b="1"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a:extLst>
              <a:ext uri="{FF2B5EF4-FFF2-40B4-BE49-F238E27FC236}">
                <a16:creationId xmlns:a16="http://schemas.microsoft.com/office/drawing/2014/main" id="{1E02B1FD-E898-FFB3-1D50-611D56BA6DE5}"/>
              </a:ext>
            </a:extLst>
          </p:cNvPr>
          <p:cNvPicPr>
            <a:picLocks noChangeAspect="1"/>
          </p:cNvPicPr>
          <p:nvPr/>
        </p:nvPicPr>
        <p:blipFill rotWithShape="1">
          <a:blip r:embed="rId2"/>
          <a:srcRect r="43008" b="37706"/>
          <a:stretch/>
        </p:blipFill>
        <p:spPr>
          <a:xfrm>
            <a:off x="274134" y="1066210"/>
            <a:ext cx="4371952" cy="2688033"/>
          </a:xfrm>
          <a:prstGeom prst="rect">
            <a:avLst/>
          </a:prstGeom>
        </p:spPr>
      </p:pic>
    </p:spTree>
    <p:extLst>
      <p:ext uri="{BB962C8B-B14F-4D97-AF65-F5344CB8AC3E}">
        <p14:creationId xmlns:p14="http://schemas.microsoft.com/office/powerpoint/2010/main" val="460968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C2D5ACC-240D-7E03-D8B7-63A44D1EA543}"/>
              </a:ext>
            </a:extLst>
          </p:cNvPr>
          <p:cNvSpPr txBox="1"/>
          <p:nvPr/>
        </p:nvSpPr>
        <p:spPr>
          <a:xfrm>
            <a:off x="5161280" y="2197532"/>
            <a:ext cx="3891280" cy="1490152"/>
          </a:xfrm>
          <a:prstGeom prst="rect">
            <a:avLst/>
          </a:prstGeom>
          <a:noFill/>
        </p:spPr>
        <p:txBody>
          <a:bodyPr wrap="square">
            <a:spAutoFit/>
          </a:bodyPr>
          <a:lstStyle/>
          <a:p>
            <a:pPr marL="346711" indent="-285750" algn="just">
              <a:lnSpc>
                <a:spcPct val="150000"/>
              </a:lnSpc>
              <a:spcBef>
                <a:spcPts val="1000"/>
              </a:spcBef>
              <a:buFont typeface="Arial" panose="020B0604020202020204" pitchFamily="34" charset="0"/>
              <a:buChar char="•"/>
            </a:pPr>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Higher level of FTI causes hyperthyroid and lower level of FTI causes hypothyroid.</a:t>
            </a:r>
          </a:p>
          <a:p>
            <a:pPr marL="346711" indent="-285750" algn="just">
              <a:spcBef>
                <a:spcPts val="1000"/>
              </a:spcBef>
              <a:buFont typeface="Arial" panose="020B0604020202020204" pitchFamily="34" charset="0"/>
              <a:buChar char="•"/>
            </a:pPr>
            <a:endPar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5C29F000-B4CC-CFE2-8A2B-3E8A7A2A2DDF}"/>
              </a:ext>
            </a:extLst>
          </p:cNvPr>
          <p:cNvSpPr txBox="1"/>
          <p:nvPr/>
        </p:nvSpPr>
        <p:spPr>
          <a:xfrm>
            <a:off x="5278123" y="1796065"/>
            <a:ext cx="3466395" cy="307777"/>
          </a:xfrm>
          <a:prstGeom prst="rect">
            <a:avLst/>
          </a:prstGeom>
          <a:noFill/>
        </p:spPr>
        <p:txBody>
          <a:bodyPr wrap="square" rtlCol="0">
            <a:spAutoFit/>
          </a:bodyPr>
          <a:lstStyle/>
          <a:p>
            <a:pPr algn="just"/>
            <a:r>
              <a:rPr lang="en-US" b="1" dirty="0">
                <a:solidFill>
                  <a:srgbClr val="193253"/>
                </a:solidFill>
                <a:latin typeface="Open Sans" panose="020B0606030504020204" pitchFamily="34" charset="0"/>
                <a:ea typeface="Open Sans" panose="020B0606030504020204" pitchFamily="34" charset="0"/>
                <a:cs typeface="Open Sans" panose="020B0606030504020204" pitchFamily="34" charset="0"/>
              </a:rPr>
              <a:t>FTI</a:t>
            </a:r>
            <a:endParaRPr lang="en-IN" b="1"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43D0487F-AE23-4484-01F1-0DF92ABF304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8" r="42016" b="40104"/>
          <a:stretch/>
        </p:blipFill>
        <p:spPr bwMode="auto">
          <a:xfrm>
            <a:off x="506412" y="1266429"/>
            <a:ext cx="4758400" cy="277725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20330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44D39A-844F-D27D-752F-4402CCE6AF16}"/>
              </a:ext>
            </a:extLst>
          </p:cNvPr>
          <p:cNvPicPr>
            <a:picLocks noChangeAspect="1"/>
          </p:cNvPicPr>
          <p:nvPr/>
        </p:nvPicPr>
        <p:blipFill rotWithShape="1">
          <a:blip r:embed="rId2"/>
          <a:srcRect t="6938" r="60325" b="43342"/>
          <a:stretch/>
        </p:blipFill>
        <p:spPr>
          <a:xfrm>
            <a:off x="594732" y="1033345"/>
            <a:ext cx="3828586" cy="2698839"/>
          </a:xfrm>
          <a:prstGeom prst="rect">
            <a:avLst/>
          </a:prstGeom>
        </p:spPr>
      </p:pic>
      <p:sp>
        <p:nvSpPr>
          <p:cNvPr id="5" name="TextBox 4">
            <a:extLst>
              <a:ext uri="{FF2B5EF4-FFF2-40B4-BE49-F238E27FC236}">
                <a16:creationId xmlns:a16="http://schemas.microsoft.com/office/drawing/2014/main" id="{C729F5AD-E993-A8A2-D073-964EB7FA1E78}"/>
              </a:ext>
            </a:extLst>
          </p:cNvPr>
          <p:cNvSpPr txBox="1"/>
          <p:nvPr/>
        </p:nvSpPr>
        <p:spPr>
          <a:xfrm>
            <a:off x="4572000" y="1918967"/>
            <a:ext cx="4297866" cy="1094146"/>
          </a:xfrm>
          <a:prstGeom prst="rect">
            <a:avLst/>
          </a:prstGeom>
          <a:noFill/>
        </p:spPr>
        <p:txBody>
          <a:bodyPr wrap="square">
            <a:spAutoFit/>
          </a:bodyPr>
          <a:lstStyle/>
          <a:p>
            <a:pPr marL="346711" indent="-285750" algn="just">
              <a:lnSpc>
                <a:spcPct val="150000"/>
              </a:lnSpc>
              <a:spcBef>
                <a:spcPts val="1000"/>
              </a:spcBef>
              <a:buFont typeface="Arial" panose="020B0604020202020204" pitchFamily="34" charset="0"/>
              <a:buChar char="•"/>
            </a:pPr>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Low TT4 and low T3 causes hypothyroid and high TT4 and high T3 causes hyperthyroid.</a:t>
            </a:r>
          </a:p>
        </p:txBody>
      </p:sp>
      <p:sp>
        <p:nvSpPr>
          <p:cNvPr id="6" name="TextBox 5">
            <a:extLst>
              <a:ext uri="{FF2B5EF4-FFF2-40B4-BE49-F238E27FC236}">
                <a16:creationId xmlns:a16="http://schemas.microsoft.com/office/drawing/2014/main" id="{4C0569A9-D5AB-7980-A32A-C8D78ABB2735}"/>
              </a:ext>
            </a:extLst>
          </p:cNvPr>
          <p:cNvSpPr txBox="1"/>
          <p:nvPr/>
        </p:nvSpPr>
        <p:spPr>
          <a:xfrm>
            <a:off x="4572000" y="1535372"/>
            <a:ext cx="3828586" cy="323165"/>
          </a:xfrm>
          <a:prstGeom prst="rect">
            <a:avLst/>
          </a:prstGeom>
          <a:noFill/>
        </p:spPr>
        <p:txBody>
          <a:bodyPr wrap="square" rtlCol="0">
            <a:spAutoFit/>
          </a:bodyPr>
          <a:lstStyle/>
          <a:p>
            <a:pPr algn="just"/>
            <a:r>
              <a:rPr lang="en-US" sz="1500" b="1" dirty="0">
                <a:solidFill>
                  <a:srgbClr val="193253"/>
                </a:solidFill>
                <a:latin typeface="Open Sans" panose="020B0606030504020204" pitchFamily="34" charset="0"/>
                <a:ea typeface="Open Sans" panose="020B0606030504020204" pitchFamily="34" charset="0"/>
                <a:cs typeface="Open Sans" panose="020B0606030504020204" pitchFamily="34" charset="0"/>
              </a:rPr>
              <a:t>TT4 and T3</a:t>
            </a:r>
            <a:endParaRPr lang="en-IN" sz="1500" b="1"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26617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2"/>
          <p:cNvSpPr txBox="1">
            <a:spLocks noGrp="1"/>
          </p:cNvSpPr>
          <p:nvPr>
            <p:ph type="title"/>
          </p:nvPr>
        </p:nvSpPr>
        <p:spPr>
          <a:xfrm>
            <a:off x="745969" y="584386"/>
            <a:ext cx="5991491" cy="65270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Introduction</a:t>
            </a:r>
            <a:endParaRPr sz="3200" dirty="0"/>
          </a:p>
        </p:txBody>
      </p:sp>
      <p:sp>
        <p:nvSpPr>
          <p:cNvPr id="446" name="Google Shape;446;p32"/>
          <p:cNvSpPr txBox="1">
            <a:spLocks noGrp="1"/>
          </p:cNvSpPr>
          <p:nvPr>
            <p:ph type="body" idx="1"/>
          </p:nvPr>
        </p:nvSpPr>
        <p:spPr>
          <a:xfrm>
            <a:off x="625807" y="1096436"/>
            <a:ext cx="7729700" cy="3305762"/>
          </a:xfrm>
          <a:prstGeom prst="rect">
            <a:avLst/>
          </a:prstGeom>
        </p:spPr>
        <p:txBody>
          <a:bodyPr spcFirstLastPara="1" wrap="square" lIns="91425" tIns="91425" rIns="91425" bIns="91425" anchor="t" anchorCtr="0">
            <a:noAutofit/>
          </a:bodyPr>
          <a:lstStyle/>
          <a:p>
            <a:pPr marL="457200" lvl="0" indent="-317500" algn="just" rtl="0">
              <a:lnSpc>
                <a:spcPct val="200000"/>
              </a:lnSpc>
              <a:spcBef>
                <a:spcPts val="1000"/>
              </a:spcBef>
              <a:spcAft>
                <a:spcPts val="0"/>
              </a:spcAft>
              <a:buClr>
                <a:schemeClr val="dk1"/>
              </a:buClr>
              <a:buSzPts val="1400"/>
              <a:buChar char="●"/>
            </a:pPr>
            <a:r>
              <a:rPr lang="en-IN"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The thyroid gland has one of the most important functions in regulating metabolism. </a:t>
            </a:r>
          </a:p>
          <a:p>
            <a:pPr algn="just">
              <a:lnSpc>
                <a:spcPct val="200000"/>
              </a:lnSpc>
            </a:pPr>
            <a:r>
              <a:rPr lang="en-US" sz="1500" dirty="0">
                <a:solidFill>
                  <a:srgbClr val="193253"/>
                </a:solidFill>
              </a:rPr>
              <a:t>Detection and accurate diagnosis of hypothyroidism and hyperthyroidism.</a:t>
            </a:r>
          </a:p>
          <a:p>
            <a:pPr algn="just">
              <a:lnSpc>
                <a:spcPct val="200000"/>
              </a:lnSpc>
            </a:pPr>
            <a:r>
              <a:rPr lang="en-US" sz="1500" dirty="0">
                <a:solidFill>
                  <a:srgbClr val="193253"/>
                </a:solidFill>
              </a:rPr>
              <a:t>Aims to utilize machine learning techniques to improve the detection and diagnosis of thyroid diseases.</a:t>
            </a:r>
          </a:p>
          <a:p>
            <a:pPr algn="just">
              <a:lnSpc>
                <a:spcPct val="200000"/>
              </a:lnSpc>
            </a:pPr>
            <a:r>
              <a:rPr lang="en-US" sz="1500" dirty="0">
                <a:solidFill>
                  <a:srgbClr val="193253"/>
                </a:solidFill>
              </a:rPr>
              <a:t>Develop and train machine learning models using relevant medical data.</a:t>
            </a:r>
            <a:endParaRPr lang="en-IN" sz="1500" dirty="0">
              <a:solidFill>
                <a:srgbClr val="193253"/>
              </a:solidFill>
              <a:latin typeface="Times New Roman" panose="02020603050405020304" pitchFamily="18" charset="0"/>
              <a:cs typeface="Times New Roman" panose="02020603050405020304" pitchFamily="18" charset="0"/>
            </a:endParaRPr>
          </a:p>
        </p:txBody>
      </p:sp>
      <p:grpSp>
        <p:nvGrpSpPr>
          <p:cNvPr id="448" name="Google Shape;448;p32"/>
          <p:cNvGrpSpPr/>
          <p:nvPr/>
        </p:nvGrpSpPr>
        <p:grpSpPr>
          <a:xfrm>
            <a:off x="8133926" y="4059457"/>
            <a:ext cx="514722" cy="781344"/>
            <a:chOff x="83701" y="3914657"/>
            <a:chExt cx="514722" cy="781344"/>
          </a:xfrm>
        </p:grpSpPr>
        <p:grpSp>
          <p:nvGrpSpPr>
            <p:cNvPr id="449" name="Google Shape;449;p32"/>
            <p:cNvGrpSpPr/>
            <p:nvPr/>
          </p:nvGrpSpPr>
          <p:grpSpPr>
            <a:xfrm flipH="1">
              <a:off x="83701" y="3974218"/>
              <a:ext cx="369353" cy="721783"/>
              <a:chOff x="7205405" y="3810518"/>
              <a:chExt cx="369353" cy="721783"/>
            </a:xfrm>
          </p:grpSpPr>
          <p:grpSp>
            <p:nvGrpSpPr>
              <p:cNvPr id="450" name="Google Shape;450;p32"/>
              <p:cNvGrpSpPr/>
              <p:nvPr/>
            </p:nvGrpSpPr>
            <p:grpSpPr>
              <a:xfrm rot="7465359" flipH="1">
                <a:off x="7188076" y="3940005"/>
                <a:ext cx="404010" cy="170894"/>
                <a:chOff x="8631589" y="877241"/>
                <a:chExt cx="404005" cy="170892"/>
              </a:xfrm>
            </p:grpSpPr>
            <p:sp>
              <p:nvSpPr>
                <p:cNvPr id="451" name="Google Shape;451;p32"/>
                <p:cNvSpPr/>
                <p:nvPr/>
              </p:nvSpPr>
              <p:spPr>
                <a:xfrm>
                  <a:off x="8869285" y="877241"/>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8631589" y="969440"/>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2"/>
              <p:cNvSpPr/>
              <p:nvPr/>
            </p:nvSpPr>
            <p:spPr>
              <a:xfrm rot="7465303" flipH="1">
                <a:off x="7316538" y="4313476"/>
                <a:ext cx="191919" cy="178458"/>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 name="Google Shape;454;p32"/>
            <p:cNvSpPr/>
            <p:nvPr/>
          </p:nvSpPr>
          <p:spPr>
            <a:xfrm>
              <a:off x="474246" y="3914657"/>
              <a:ext cx="124177" cy="119737"/>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D4279D-051C-A8D2-5FF8-3721F2F867DA}"/>
              </a:ext>
            </a:extLst>
          </p:cNvPr>
          <p:cNvPicPr>
            <a:picLocks noChangeAspect="1"/>
          </p:cNvPicPr>
          <p:nvPr/>
        </p:nvPicPr>
        <p:blipFill rotWithShape="1">
          <a:blip r:embed="rId2"/>
          <a:srcRect t="6793" r="58781" b="39440"/>
          <a:stretch/>
        </p:blipFill>
        <p:spPr>
          <a:xfrm>
            <a:off x="743415" y="1188999"/>
            <a:ext cx="3769112" cy="2765502"/>
          </a:xfrm>
          <a:prstGeom prst="rect">
            <a:avLst/>
          </a:prstGeom>
        </p:spPr>
      </p:pic>
      <p:sp>
        <p:nvSpPr>
          <p:cNvPr id="5" name="TextBox 4">
            <a:extLst>
              <a:ext uri="{FF2B5EF4-FFF2-40B4-BE49-F238E27FC236}">
                <a16:creationId xmlns:a16="http://schemas.microsoft.com/office/drawing/2014/main" id="{3DC3DFAF-45C3-3944-3052-68AA4996EEAC}"/>
              </a:ext>
            </a:extLst>
          </p:cNvPr>
          <p:cNvSpPr txBox="1"/>
          <p:nvPr/>
        </p:nvSpPr>
        <p:spPr>
          <a:xfrm>
            <a:off x="4572000" y="1847627"/>
            <a:ext cx="4297866" cy="1094146"/>
          </a:xfrm>
          <a:prstGeom prst="rect">
            <a:avLst/>
          </a:prstGeom>
          <a:noFill/>
        </p:spPr>
        <p:txBody>
          <a:bodyPr wrap="square">
            <a:spAutoFit/>
          </a:bodyPr>
          <a:lstStyle/>
          <a:p>
            <a:pPr marL="346711" indent="-285750" algn="just">
              <a:lnSpc>
                <a:spcPct val="150000"/>
              </a:lnSpc>
              <a:spcBef>
                <a:spcPts val="1000"/>
              </a:spcBef>
              <a:buFont typeface="Arial" panose="020B0604020202020204" pitchFamily="34" charset="0"/>
              <a:buChar char="•"/>
            </a:pPr>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Low TSH and high FTI causes hyperthyroid and high TSH and low FTI causes hypothyroid.</a:t>
            </a:r>
          </a:p>
        </p:txBody>
      </p:sp>
      <p:sp>
        <p:nvSpPr>
          <p:cNvPr id="6" name="TextBox 5">
            <a:extLst>
              <a:ext uri="{FF2B5EF4-FFF2-40B4-BE49-F238E27FC236}">
                <a16:creationId xmlns:a16="http://schemas.microsoft.com/office/drawing/2014/main" id="{386AC58F-1584-3ADC-563F-051C84C014BE}"/>
              </a:ext>
            </a:extLst>
          </p:cNvPr>
          <p:cNvSpPr txBox="1"/>
          <p:nvPr/>
        </p:nvSpPr>
        <p:spPr>
          <a:xfrm>
            <a:off x="4572000" y="1419427"/>
            <a:ext cx="3828586" cy="323165"/>
          </a:xfrm>
          <a:prstGeom prst="rect">
            <a:avLst/>
          </a:prstGeom>
          <a:noFill/>
        </p:spPr>
        <p:txBody>
          <a:bodyPr wrap="square" rtlCol="0">
            <a:spAutoFit/>
          </a:bodyPr>
          <a:lstStyle/>
          <a:p>
            <a:pPr algn="just"/>
            <a:r>
              <a:rPr lang="en-US" sz="1500" b="1" dirty="0">
                <a:solidFill>
                  <a:srgbClr val="193253"/>
                </a:solidFill>
                <a:latin typeface="Open Sans" panose="020B0606030504020204" pitchFamily="34" charset="0"/>
                <a:ea typeface="Open Sans" panose="020B0606030504020204" pitchFamily="34" charset="0"/>
                <a:cs typeface="Open Sans" panose="020B0606030504020204" pitchFamily="34" charset="0"/>
              </a:rPr>
              <a:t>TSH and FTI</a:t>
            </a:r>
            <a:endParaRPr lang="en-IN" sz="1500" b="1"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17210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BE41A5-43E8-1C27-F038-83BB498604B3}"/>
              </a:ext>
            </a:extLst>
          </p:cNvPr>
          <p:cNvPicPr>
            <a:picLocks noChangeAspect="1"/>
          </p:cNvPicPr>
          <p:nvPr/>
        </p:nvPicPr>
        <p:blipFill rotWithShape="1">
          <a:blip r:embed="rId2"/>
          <a:srcRect t="7082" r="59675" b="43342"/>
          <a:stretch/>
        </p:blipFill>
        <p:spPr>
          <a:xfrm>
            <a:off x="780585" y="1129990"/>
            <a:ext cx="3687337" cy="2549912"/>
          </a:xfrm>
          <a:prstGeom prst="rect">
            <a:avLst/>
          </a:prstGeom>
        </p:spPr>
      </p:pic>
      <p:sp>
        <p:nvSpPr>
          <p:cNvPr id="5" name="TextBox 4">
            <a:extLst>
              <a:ext uri="{FF2B5EF4-FFF2-40B4-BE49-F238E27FC236}">
                <a16:creationId xmlns:a16="http://schemas.microsoft.com/office/drawing/2014/main" id="{49005DE1-E92C-B7C3-AEE0-863FF3F2FD4D}"/>
              </a:ext>
            </a:extLst>
          </p:cNvPr>
          <p:cNvSpPr txBox="1"/>
          <p:nvPr/>
        </p:nvSpPr>
        <p:spPr>
          <a:xfrm>
            <a:off x="4676080" y="1780720"/>
            <a:ext cx="4297866" cy="747897"/>
          </a:xfrm>
          <a:prstGeom prst="rect">
            <a:avLst/>
          </a:prstGeom>
          <a:noFill/>
        </p:spPr>
        <p:txBody>
          <a:bodyPr wrap="square">
            <a:spAutoFit/>
          </a:bodyPr>
          <a:lstStyle/>
          <a:p>
            <a:pPr marL="346711" indent="-285750" algn="just">
              <a:lnSpc>
                <a:spcPct val="150000"/>
              </a:lnSpc>
              <a:spcBef>
                <a:spcPts val="1000"/>
              </a:spcBef>
              <a:buFont typeface="Arial" panose="020B0604020202020204" pitchFamily="34" charset="0"/>
              <a:buChar char="•"/>
            </a:pPr>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Increase in FTI causes hyperthyroid and decrease in FTI causes hypothyroid</a:t>
            </a:r>
          </a:p>
        </p:txBody>
      </p:sp>
      <p:sp>
        <p:nvSpPr>
          <p:cNvPr id="6" name="TextBox 5">
            <a:extLst>
              <a:ext uri="{FF2B5EF4-FFF2-40B4-BE49-F238E27FC236}">
                <a16:creationId xmlns:a16="http://schemas.microsoft.com/office/drawing/2014/main" id="{383BD72C-B770-C295-9B5C-E468791ABD5D}"/>
              </a:ext>
            </a:extLst>
          </p:cNvPr>
          <p:cNvSpPr txBox="1"/>
          <p:nvPr/>
        </p:nvSpPr>
        <p:spPr>
          <a:xfrm>
            <a:off x="4676080" y="1352520"/>
            <a:ext cx="3828586" cy="323165"/>
          </a:xfrm>
          <a:prstGeom prst="rect">
            <a:avLst/>
          </a:prstGeom>
          <a:noFill/>
        </p:spPr>
        <p:txBody>
          <a:bodyPr wrap="square" rtlCol="0">
            <a:spAutoFit/>
          </a:bodyPr>
          <a:lstStyle/>
          <a:p>
            <a:pPr algn="just"/>
            <a:r>
              <a:rPr lang="en-US" sz="1500" b="1" dirty="0">
                <a:solidFill>
                  <a:srgbClr val="193253"/>
                </a:solidFill>
                <a:latin typeface="Open Sans" panose="020B0606030504020204" pitchFamily="34" charset="0"/>
                <a:ea typeface="Open Sans" panose="020B0606030504020204" pitchFamily="34" charset="0"/>
                <a:cs typeface="Open Sans" panose="020B0606030504020204" pitchFamily="34" charset="0"/>
              </a:rPr>
              <a:t>T4U and FTI</a:t>
            </a:r>
            <a:endParaRPr lang="en-IN" sz="1500" b="1"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1444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0D44-D6FB-42E7-C7B4-FE9BBB60349F}"/>
              </a:ext>
            </a:extLst>
          </p:cNvPr>
          <p:cNvSpPr>
            <a:spLocks noGrp="1"/>
          </p:cNvSpPr>
          <p:nvPr>
            <p:ph type="title"/>
          </p:nvPr>
        </p:nvSpPr>
        <p:spPr/>
        <p:txBody>
          <a:bodyPr/>
          <a:lstStyle/>
          <a:p>
            <a:r>
              <a:rPr lang="en-US" sz="1800" dirty="0"/>
              <a:t>Insights</a:t>
            </a:r>
            <a:endParaRPr lang="en-IN" sz="1800" dirty="0"/>
          </a:p>
        </p:txBody>
      </p:sp>
      <p:sp>
        <p:nvSpPr>
          <p:cNvPr id="3" name="TextBox 2">
            <a:extLst>
              <a:ext uri="{FF2B5EF4-FFF2-40B4-BE49-F238E27FC236}">
                <a16:creationId xmlns:a16="http://schemas.microsoft.com/office/drawing/2014/main" id="{A8300B4D-83ED-7FDB-C3AD-CCADBA43E9CF}"/>
              </a:ext>
            </a:extLst>
          </p:cNvPr>
          <p:cNvSpPr txBox="1"/>
          <p:nvPr/>
        </p:nvSpPr>
        <p:spPr>
          <a:xfrm>
            <a:off x="563362" y="1047043"/>
            <a:ext cx="7703999" cy="418576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400" dirty="0">
                <a:solidFill>
                  <a:srgbClr val="193253"/>
                </a:solidFill>
                <a:latin typeface="Open Sans" panose="020B0606030504020204" pitchFamily="34" charset="0"/>
                <a:ea typeface="Open Sans" panose="020B0606030504020204" pitchFamily="34" charset="0"/>
                <a:cs typeface="Open Sans" panose="020B0606030504020204" pitchFamily="34" charset="0"/>
              </a:rPr>
              <a:t>Age in the range from 20 to 80 are more likely to be affected by thyroid disease.</a:t>
            </a:r>
          </a:p>
          <a:p>
            <a:pPr marL="285750" indent="-285750" algn="just">
              <a:lnSpc>
                <a:spcPct val="150000"/>
              </a:lnSpc>
              <a:buFont typeface="Arial" panose="020B0604020202020204" pitchFamily="34" charset="0"/>
              <a:buChar char="•"/>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Lower level of T3 causes hypothyroid and higher level causes hyperthyroid.</a:t>
            </a:r>
          </a:p>
          <a:p>
            <a:pPr marL="285750" indent="-285750" algn="just">
              <a:lnSpc>
                <a:spcPct val="150000"/>
              </a:lnSpc>
              <a:buFont typeface="Arial" panose="020B0604020202020204" pitchFamily="34" charset="0"/>
              <a:buChar char="•"/>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Increase in TSH value causes hypothyroid and decrease in TSH value causes hyperthyroid.</a:t>
            </a:r>
          </a:p>
          <a:p>
            <a:pPr marL="285750" indent="-285750" algn="just">
              <a:lnSpc>
                <a:spcPct val="150000"/>
              </a:lnSpc>
              <a:buFont typeface="Arial" panose="020B0604020202020204" pitchFamily="34" charset="0"/>
              <a:buChar char="•"/>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Lower level of TT4 causes hypothyroid and higher level causes hyperthyroid.</a:t>
            </a:r>
          </a:p>
          <a:p>
            <a:pPr marL="285750" indent="-285750" algn="just">
              <a:lnSpc>
                <a:spcPct val="150000"/>
              </a:lnSpc>
              <a:buFont typeface="Arial" panose="020B0604020202020204" pitchFamily="34" charset="0"/>
              <a:buChar char="•"/>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Increase in the FTI level leads to hyperthyroid and decrease in the level causes hypothyroid.</a:t>
            </a:r>
          </a:p>
          <a:p>
            <a:pPr marL="285750" indent="-285750" algn="just">
              <a:lnSpc>
                <a:spcPct val="150000"/>
              </a:lnSpc>
              <a:buFont typeface="Arial" panose="020B0604020202020204" pitchFamily="34" charset="0"/>
              <a:buChar char="•"/>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Females are more likely to be affected by hypo and hyperthyroid.</a:t>
            </a:r>
          </a:p>
          <a:p>
            <a:pPr marL="285750" indent="-285750" algn="just">
              <a:lnSpc>
                <a:spcPct val="150000"/>
              </a:lnSpc>
              <a:buFont typeface="Arial" panose="020B0604020202020204" pitchFamily="34" charset="0"/>
              <a:buChar char="•"/>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Those who are not taking thyroxine medications are likely to be caused by hypo and hyperthyroid.</a:t>
            </a:r>
          </a:p>
          <a:p>
            <a:pPr marL="285750" indent="-285750" algn="just">
              <a:lnSpc>
                <a:spcPct val="150000"/>
              </a:lnSpc>
              <a:buFont typeface="Arial" panose="020B0604020202020204" pitchFamily="34" charset="0"/>
              <a:buChar char="•"/>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Those who queried about hyperthyroid are more likely to be affected by hyperthyroid.</a:t>
            </a:r>
          </a:p>
          <a:p>
            <a:pPr marL="285750" indent="-285750" algn="just">
              <a:lnSpc>
                <a:spcPct val="150000"/>
              </a:lnSpc>
              <a:buFont typeface="Arial" panose="020B0604020202020204" pitchFamily="34" charset="0"/>
              <a:buChar char="•"/>
            </a:pPr>
            <a:endPar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Arial" panose="020B0604020202020204" pitchFamily="34" charset="0"/>
              <a:buChar char="•"/>
            </a:pPr>
            <a:endParaRPr lang="en-IN" dirty="0"/>
          </a:p>
        </p:txBody>
      </p:sp>
    </p:spTree>
    <p:extLst>
      <p:ext uri="{BB962C8B-B14F-4D97-AF65-F5344CB8AC3E}">
        <p14:creationId xmlns:p14="http://schemas.microsoft.com/office/powerpoint/2010/main" val="2299062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C652E-790B-926E-043E-FBBC8520F823}"/>
              </a:ext>
            </a:extLst>
          </p:cNvPr>
          <p:cNvSpPr>
            <a:spLocks noGrp="1"/>
          </p:cNvSpPr>
          <p:nvPr>
            <p:ph type="title"/>
          </p:nvPr>
        </p:nvSpPr>
        <p:spPr/>
        <p:txBody>
          <a:bodyPr/>
          <a:lstStyle/>
          <a:p>
            <a:pPr algn="ctr"/>
            <a:r>
              <a:rPr lang="en-US" sz="2000" dirty="0"/>
              <a:t>RANDOM FOREST</a:t>
            </a:r>
            <a:endParaRPr lang="en-IN" sz="2000" dirty="0"/>
          </a:p>
        </p:txBody>
      </p:sp>
      <p:sp>
        <p:nvSpPr>
          <p:cNvPr id="3" name="TextBox 2">
            <a:extLst>
              <a:ext uri="{FF2B5EF4-FFF2-40B4-BE49-F238E27FC236}">
                <a16:creationId xmlns:a16="http://schemas.microsoft.com/office/drawing/2014/main" id="{B34C4D24-2031-19C6-C1CA-41FD4E273809}"/>
              </a:ext>
            </a:extLst>
          </p:cNvPr>
          <p:cNvSpPr txBox="1"/>
          <p:nvPr/>
        </p:nvSpPr>
        <p:spPr>
          <a:xfrm>
            <a:off x="720000" y="987569"/>
            <a:ext cx="7704000" cy="3258200"/>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en-IN"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S</a:t>
            </a:r>
            <a:r>
              <a:rPr lang="en-IN" sz="15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upervised learning technique</a:t>
            </a:r>
          </a:p>
          <a:p>
            <a:pPr marL="285750" indent="-285750" algn="just">
              <a:lnSpc>
                <a:spcPct val="200000"/>
              </a:lnSpc>
              <a:buFont typeface="Arial" panose="020B0604020202020204" pitchFamily="34" charset="0"/>
              <a:buChar char="•"/>
            </a:pPr>
            <a:r>
              <a:rPr lang="en-IN" sz="15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Based on the concept of ensemble learning, which is a process of combining multiple classifiers to solve a complex problem and to improve the performance of the model.</a:t>
            </a:r>
          </a:p>
          <a:p>
            <a:pPr marL="285750" indent="-285750" algn="just">
              <a:lnSpc>
                <a:spcPct val="200000"/>
              </a:lnSpc>
              <a:buFont typeface="Arial" panose="020B0604020202020204" pitchFamily="34" charset="0"/>
              <a:buChar char="•"/>
            </a:pPr>
            <a:r>
              <a:rPr lang="en-IN"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Works by constructing a collection of decision trees</a:t>
            </a:r>
            <a:endParaRPr lang="en-IN" sz="15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endParaRPr>
          </a:p>
          <a:p>
            <a:pPr marL="285750" indent="-285750" algn="just">
              <a:lnSpc>
                <a:spcPct val="200000"/>
              </a:lnSpc>
              <a:buFont typeface="Arial" panose="020B0604020202020204" pitchFamily="34" charset="0"/>
              <a:buChar char="•"/>
            </a:pPr>
            <a:r>
              <a:rPr lang="en-IN"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R</a:t>
            </a:r>
            <a:r>
              <a:rPr lang="en-IN" sz="15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andom forest takes the prediction from each tree and based on the majority votes of output, it takes the final output.</a:t>
            </a:r>
          </a:p>
        </p:txBody>
      </p:sp>
    </p:spTree>
    <p:extLst>
      <p:ext uri="{BB962C8B-B14F-4D97-AF65-F5344CB8AC3E}">
        <p14:creationId xmlns:p14="http://schemas.microsoft.com/office/powerpoint/2010/main" val="2633679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590A1-E1FC-8C3F-BA6B-990347D303C6}"/>
              </a:ext>
            </a:extLst>
          </p:cNvPr>
          <p:cNvSpPr>
            <a:spLocks noGrp="1"/>
          </p:cNvSpPr>
          <p:nvPr>
            <p:ph type="title"/>
          </p:nvPr>
        </p:nvSpPr>
        <p:spPr/>
        <p:txBody>
          <a:bodyPr/>
          <a:lstStyle/>
          <a:p>
            <a:r>
              <a:rPr lang="en-IN" sz="1800" b="1"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How does RF algorithm work?</a:t>
            </a:r>
            <a:br>
              <a:rPr lang="en-IN" sz="18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br>
            <a:endParaRPr lang="en-IN" sz="1800" dirty="0"/>
          </a:p>
        </p:txBody>
      </p:sp>
      <p:sp>
        <p:nvSpPr>
          <p:cNvPr id="3" name="TextBox 2">
            <a:extLst>
              <a:ext uri="{FF2B5EF4-FFF2-40B4-BE49-F238E27FC236}">
                <a16:creationId xmlns:a16="http://schemas.microsoft.com/office/drawing/2014/main" id="{754876A8-A63F-3F32-18ED-D460AE4DA9B4}"/>
              </a:ext>
            </a:extLst>
          </p:cNvPr>
          <p:cNvSpPr txBox="1"/>
          <p:nvPr/>
        </p:nvSpPr>
        <p:spPr>
          <a:xfrm>
            <a:off x="563362" y="957834"/>
            <a:ext cx="7703999" cy="4324261"/>
          </a:xfrm>
          <a:prstGeom prst="rect">
            <a:avLst/>
          </a:prstGeom>
          <a:noFill/>
        </p:spPr>
        <p:txBody>
          <a:bodyPr wrap="square" rtlCol="0">
            <a:spAutoFit/>
          </a:bodyPr>
          <a:lstStyle/>
          <a:p>
            <a:pPr marL="342900" lvl="0" indent="-342900" algn="just">
              <a:lnSpc>
                <a:spcPct val="200000"/>
              </a:lnSpc>
              <a:buFont typeface="Symbol" panose="05050102010706020507" pitchFamily="18" charset="2"/>
              <a:buChar char=""/>
            </a:pPr>
            <a:r>
              <a:rPr lang="en-IN" sz="1500" kern="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Random forest select random K data points and features from the training set.</a:t>
            </a:r>
            <a:endParaRPr lang="en-IN" sz="15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gn="just">
              <a:lnSpc>
                <a:spcPct val="200000"/>
              </a:lnSpc>
              <a:buFont typeface="Symbol" panose="05050102010706020507" pitchFamily="18" charset="2"/>
              <a:buChar char=""/>
            </a:pPr>
            <a:r>
              <a:rPr lang="en-IN" sz="1500" kern="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Build the decision trees associated with the selected data points (Subsets).</a:t>
            </a:r>
            <a:endParaRPr lang="en-IN" sz="15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gn="just">
              <a:lnSpc>
                <a:spcPct val="200000"/>
              </a:lnSpc>
              <a:buFont typeface="Symbol" panose="05050102010706020507" pitchFamily="18" charset="2"/>
              <a:buChar char=""/>
            </a:pPr>
            <a:r>
              <a:rPr lang="en-IN" sz="1500" kern="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Build  N number of  decision trees .</a:t>
            </a:r>
          </a:p>
          <a:p>
            <a:pPr marL="342900" lvl="0" indent="-342900" algn="just">
              <a:lnSpc>
                <a:spcPct val="200000"/>
              </a:lnSpc>
              <a:buFont typeface="Symbol" panose="05050102010706020507" pitchFamily="18" charset="2"/>
              <a:buChar char=""/>
            </a:pPr>
            <a:r>
              <a:rPr lang="en-IN"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Each decision tree will generate output.</a:t>
            </a:r>
          </a:p>
          <a:p>
            <a:pPr marL="342900" lvl="0" indent="-342900" algn="just">
              <a:lnSpc>
                <a:spcPct val="200000"/>
              </a:lnSpc>
              <a:buFont typeface="Symbol" panose="05050102010706020507" pitchFamily="18" charset="2"/>
              <a:buChar char=""/>
            </a:pPr>
            <a:r>
              <a:rPr lang="en-IN" sz="1500" kern="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For new data points, find the output of each decision tree, and assign the new data points to the category that wins the majority votes.</a:t>
            </a:r>
          </a:p>
          <a:p>
            <a:pPr marL="342900" lvl="0" indent="-342900" algn="just">
              <a:lnSpc>
                <a:spcPct val="200000"/>
              </a:lnSpc>
              <a:buFont typeface="Symbol" panose="05050102010706020507" pitchFamily="18" charset="2"/>
              <a:buChar char=""/>
            </a:pPr>
            <a:r>
              <a:rPr lang="en-IN"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Random forest handles complex datasets</a:t>
            </a:r>
          </a:p>
          <a:p>
            <a:pPr marL="342900" lvl="0" indent="-342900" algn="just">
              <a:lnSpc>
                <a:spcPct val="200000"/>
              </a:lnSpc>
              <a:buFont typeface="Symbol" panose="05050102010706020507" pitchFamily="18" charset="2"/>
              <a:buChar char=""/>
            </a:pPr>
            <a:r>
              <a:rPr lang="en-IN" sz="15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Stability arises because the result is based on majority voting.</a:t>
            </a:r>
          </a:p>
          <a:p>
            <a:pPr marL="285750" indent="-285750" algn="just">
              <a:lnSpc>
                <a:spcPct val="150000"/>
              </a:lnSpc>
              <a:buFont typeface="Arial" panose="020B0604020202020204" pitchFamily="34" charset="0"/>
              <a:buChar char="•"/>
            </a:pPr>
            <a:endPar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Arial" panose="020B0604020202020204" pitchFamily="34" charset="0"/>
              <a:buChar char="•"/>
            </a:pPr>
            <a:endParaRPr lang="en-IN" dirty="0"/>
          </a:p>
        </p:txBody>
      </p:sp>
    </p:spTree>
    <p:extLst>
      <p:ext uri="{BB962C8B-B14F-4D97-AF65-F5344CB8AC3E}">
        <p14:creationId xmlns:p14="http://schemas.microsoft.com/office/powerpoint/2010/main" val="1568296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22D58E4-51E2-6CFB-83B1-8BC7DB8B30ED}"/>
              </a:ext>
            </a:extLst>
          </p:cNvPr>
          <p:cNvSpPr txBox="1">
            <a:spLocks/>
          </p:cNvSpPr>
          <p:nvPr/>
        </p:nvSpPr>
        <p:spPr>
          <a:xfrm>
            <a:off x="842662" y="463502"/>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9pPr>
          </a:lstStyle>
          <a:p>
            <a:r>
              <a:rPr lang="en-IN" sz="1800"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t>Pseudocode</a:t>
            </a:r>
            <a:br>
              <a:rPr lang="en-IN" sz="1800"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br>
            <a:endParaRPr lang="en-IN" sz="1800" dirty="0"/>
          </a:p>
        </p:txBody>
      </p:sp>
      <p:sp>
        <p:nvSpPr>
          <p:cNvPr id="4" name="TextBox 3">
            <a:extLst>
              <a:ext uri="{FF2B5EF4-FFF2-40B4-BE49-F238E27FC236}">
                <a16:creationId xmlns:a16="http://schemas.microsoft.com/office/drawing/2014/main" id="{A1D5A740-554E-384F-D579-E55F72240EE2}"/>
              </a:ext>
            </a:extLst>
          </p:cNvPr>
          <p:cNvSpPr txBox="1"/>
          <p:nvPr/>
        </p:nvSpPr>
        <p:spPr>
          <a:xfrm>
            <a:off x="573731" y="846254"/>
            <a:ext cx="8241863" cy="4441216"/>
          </a:xfrm>
          <a:prstGeom prst="rect">
            <a:avLst/>
          </a:prstGeom>
          <a:noFill/>
        </p:spPr>
        <p:txBody>
          <a:bodyPr wrap="square">
            <a:spAutoFit/>
          </a:bodyPr>
          <a:lstStyle/>
          <a:p>
            <a:pPr>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1. Input: </a:t>
            </a:r>
          </a:p>
          <a:p>
            <a:pPr indent="457200">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Training dataset with N samples and M features.</a:t>
            </a:r>
          </a:p>
          <a:p>
            <a:pPr>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Number of trees to create: T.</a:t>
            </a:r>
          </a:p>
          <a:p>
            <a:pPr>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Number of features to randomly select at each split: F.</a:t>
            </a:r>
          </a:p>
          <a:p>
            <a:pPr>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2. Initialize an empty list called 'forest' to store the trees.</a:t>
            </a:r>
          </a:p>
          <a:p>
            <a:pPr>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3. For each tree (from 1 to T):</a:t>
            </a:r>
          </a:p>
          <a:p>
            <a:pPr>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 Create a random sample of the training data (some samples may repeat).</a:t>
            </a:r>
          </a:p>
          <a:p>
            <a:pPr>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b. Build a decision tree:</a:t>
            </a:r>
          </a:p>
          <a:p>
            <a:pPr>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IN" sz="15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a:t>
            </a: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each decision point in the tree:</a:t>
            </a:r>
          </a:p>
          <a:p>
            <a:pPr>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32374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712A5C-ACD2-9BD1-B00A-DE119FA2E6A0}"/>
              </a:ext>
            </a:extLst>
          </p:cNvPr>
          <p:cNvSpPr txBox="1"/>
          <p:nvPr/>
        </p:nvSpPr>
        <p:spPr>
          <a:xfrm>
            <a:off x="622300" y="626858"/>
            <a:ext cx="8102600" cy="3889783"/>
          </a:xfrm>
          <a:prstGeom prst="rect">
            <a:avLst/>
          </a:prstGeom>
          <a:noFill/>
        </p:spPr>
        <p:txBody>
          <a:bodyPr wrap="square">
            <a:spAutoFit/>
          </a:bodyPr>
          <a:lstStyle/>
          <a:p>
            <a:pPr algn="just">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Randomly pick F features.</a:t>
            </a:r>
          </a:p>
          <a:p>
            <a:pPr lvl="2" algn="just">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Find the best feature and split point among the F features to split the node        	  - Split the node into two child nodes based on the selected split point.</a:t>
            </a:r>
          </a:p>
          <a:p>
            <a:pPr algn="just">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IN" sz="1500" kern="1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ii. Keep splitting until the tree is fully grown or meets some stopping condition</a:t>
            </a:r>
          </a:p>
          <a:p>
            <a:pPr algn="just">
              <a:lnSpc>
                <a:spcPct val="150000"/>
              </a:lnSpc>
              <a:spcAft>
                <a:spcPts val="800"/>
              </a:spcAft>
            </a:pPr>
            <a:r>
              <a:rPr lang="en-IN" sz="1500" kern="1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(like a max depth or minimum samples).</a:t>
            </a:r>
          </a:p>
          <a:p>
            <a:pPr algn="just">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c. Add this decision tree to the 'forest'.</a:t>
            </a:r>
          </a:p>
          <a:p>
            <a:pPr algn="just">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4. To make a prediction for a new sample x:</a:t>
            </a:r>
          </a:p>
          <a:p>
            <a:pPr algn="just">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 Let each tree in the forest make a prediction.</a:t>
            </a:r>
          </a:p>
          <a:p>
            <a:pPr algn="just">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b. The final prediction is the one that most trees agree on (majority vote).</a:t>
            </a:r>
          </a:p>
        </p:txBody>
      </p:sp>
    </p:spTree>
    <p:extLst>
      <p:ext uri="{BB962C8B-B14F-4D97-AF65-F5344CB8AC3E}">
        <p14:creationId xmlns:p14="http://schemas.microsoft.com/office/powerpoint/2010/main" val="1594633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0AD453A-E64A-0F01-65AA-A97ABAC7713A}"/>
              </a:ext>
            </a:extLst>
          </p:cNvPr>
          <p:cNvSpPr txBox="1">
            <a:spLocks/>
          </p:cNvSpPr>
          <p:nvPr/>
        </p:nvSpPr>
        <p:spPr>
          <a:xfrm>
            <a:off x="853815" y="50407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9pPr>
          </a:lstStyle>
          <a:p>
            <a:pPr algn="ctr"/>
            <a:r>
              <a:rPr lang="en-US" sz="2000" dirty="0"/>
              <a:t>LOGISTIC REGRESSION</a:t>
            </a:r>
            <a:endParaRPr lang="en-IN" sz="2000" dirty="0"/>
          </a:p>
        </p:txBody>
      </p:sp>
      <p:sp>
        <p:nvSpPr>
          <p:cNvPr id="4" name="TextBox 3">
            <a:extLst>
              <a:ext uri="{FF2B5EF4-FFF2-40B4-BE49-F238E27FC236}">
                <a16:creationId xmlns:a16="http://schemas.microsoft.com/office/drawing/2014/main" id="{9405E31D-7E20-A01F-A2A9-FF4F3A4AC601}"/>
              </a:ext>
            </a:extLst>
          </p:cNvPr>
          <p:cNvSpPr txBox="1"/>
          <p:nvPr/>
        </p:nvSpPr>
        <p:spPr>
          <a:xfrm>
            <a:off x="853815" y="907032"/>
            <a:ext cx="7704000" cy="406931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IN"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S</a:t>
            </a:r>
            <a:r>
              <a:rPr lang="en-IN" sz="15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upervised learning technique</a:t>
            </a:r>
          </a:p>
          <a:p>
            <a:pPr marL="285750" indent="-285750" algn="just">
              <a:lnSpc>
                <a:spcPct val="150000"/>
              </a:lnSpc>
              <a:buFont typeface="Arial" panose="020B0604020202020204" pitchFamily="34" charset="0"/>
              <a:buChar char="•"/>
            </a:pPr>
            <a:r>
              <a:rPr lang="en-IN" sz="15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It is used for predicting the categorical dependent variable using a given set of independent variables.</a:t>
            </a:r>
          </a:p>
          <a:p>
            <a:pPr marL="342900" lvl="0" indent="-342900" algn="just">
              <a:lnSpc>
                <a:spcPct val="150000"/>
              </a:lnSpc>
              <a:spcAft>
                <a:spcPts val="800"/>
              </a:spcAft>
              <a:buFont typeface="Symbol" panose="05050102010706020507" pitchFamily="18" charset="2"/>
              <a:buChar char=""/>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The sigmoid function is a mathematical function used to map the predicted values to probabilities.</a:t>
            </a:r>
          </a:p>
          <a:p>
            <a:pPr marL="342900" lvl="0" indent="-342900" algn="just">
              <a:lnSpc>
                <a:spcPct val="150000"/>
              </a:lnSpc>
              <a:spcAft>
                <a:spcPts val="800"/>
              </a:spcAft>
              <a:buFont typeface="Symbol" panose="05050102010706020507" pitchFamily="18" charset="2"/>
              <a:buChar char=""/>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It maps any real value into another value within a range of 0 and 1.</a:t>
            </a:r>
            <a:endParaRPr lang="en-IN" sz="15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285750" indent="-285750" algn="just">
              <a:lnSpc>
                <a:spcPct val="150000"/>
              </a:lnSpc>
              <a:buFont typeface="Arial" panose="020B0604020202020204" pitchFamily="34" charset="0"/>
              <a:buChar char="•"/>
            </a:pPr>
            <a:r>
              <a:rPr lang="en-IN" sz="15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Logistic regression has several variants, including binary logistic regression, multinomial logistic regression, and ordinal logistic regression.</a:t>
            </a:r>
            <a:r>
              <a:rPr lang="en-IN" sz="1500" spc="1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 </a:t>
            </a:r>
            <a:r>
              <a:rPr lang="en-IN" sz="15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Multinomial logistic regression, also known as </a:t>
            </a:r>
            <a:r>
              <a:rPr lang="en-IN" sz="1500" dirty="0" err="1">
                <a:solidFill>
                  <a:srgbClr val="193253"/>
                </a:solidFill>
                <a:effectLst/>
                <a:latin typeface="Open Sans" panose="020B0606030504020204" pitchFamily="34" charset="0"/>
                <a:ea typeface="Open Sans" panose="020B0606030504020204" pitchFamily="34" charset="0"/>
                <a:cs typeface="Open Sans" panose="020B0606030504020204" pitchFamily="34" charset="0"/>
              </a:rPr>
              <a:t>softmax</a:t>
            </a:r>
            <a:r>
              <a:rPr lang="en-IN" sz="15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 regression, is used for multi-class classification tasks, where there are more than two possible outcomes for the output variable. </a:t>
            </a:r>
          </a:p>
        </p:txBody>
      </p:sp>
    </p:spTree>
    <p:extLst>
      <p:ext uri="{BB962C8B-B14F-4D97-AF65-F5344CB8AC3E}">
        <p14:creationId xmlns:p14="http://schemas.microsoft.com/office/powerpoint/2010/main" val="3477200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83B6F-E7C6-FAF2-8F95-9ED04E15861D}"/>
              </a:ext>
            </a:extLst>
          </p:cNvPr>
          <p:cNvSpPr>
            <a:spLocks noGrp="1"/>
          </p:cNvSpPr>
          <p:nvPr>
            <p:ph type="title"/>
          </p:nvPr>
        </p:nvSpPr>
        <p:spPr>
          <a:xfrm>
            <a:off x="720000" y="533816"/>
            <a:ext cx="7704000" cy="417755"/>
          </a:xfrm>
        </p:spPr>
        <p:txBody>
          <a:bodyPr/>
          <a:lstStyle/>
          <a:p>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How Logistic regression works?</a:t>
            </a:r>
            <a:endParaRPr lang="en-IN" sz="1500"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4AD11C4-577E-97A9-42B6-B975D78FC340}"/>
              </a:ext>
            </a:extLst>
          </p:cNvPr>
          <p:cNvSpPr txBox="1"/>
          <p:nvPr/>
        </p:nvSpPr>
        <p:spPr>
          <a:xfrm>
            <a:off x="667961" y="951571"/>
            <a:ext cx="7704000" cy="3966727"/>
          </a:xfrm>
          <a:prstGeom prst="rect">
            <a:avLst/>
          </a:prstGeom>
          <a:noFill/>
        </p:spPr>
        <p:txBody>
          <a:bodyPr wrap="square" rtlCol="0">
            <a:spAutoFit/>
          </a:bodyPr>
          <a:lstStyle/>
          <a:p>
            <a:pPr marL="342900" lvl="0" indent="-342900" algn="just">
              <a:lnSpc>
                <a:spcPct val="150000"/>
              </a:lnSpc>
              <a:buFont typeface="Symbol" panose="05050102010706020507" pitchFamily="18" charset="2"/>
              <a:buChar char=""/>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Logistic regression works by creating a linear combination of input features, which involves multiplying each feature by a coefficient and summing the results.</a:t>
            </a:r>
          </a:p>
          <a:p>
            <a:pPr lvl="0" algn="just">
              <a:lnSpc>
                <a:spcPct val="150000"/>
              </a:lnSpc>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Applies the multi-linear function to the input variables</a:t>
            </a:r>
            <a:endPar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endPar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50000"/>
              </a:lnSpc>
            </a:pPr>
            <a:endParaRPr lang="en-US" sz="1500" b="0" i="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endParaRPr>
          </a:p>
          <a:p>
            <a:pPr marL="1371600" algn="just">
              <a:lnSpc>
                <a:spcPct val="150000"/>
              </a:lnSpc>
            </a:pPr>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	</a:t>
            </a:r>
          </a:p>
          <a:p>
            <a:pPr marL="1371600" algn="just">
              <a:lnSpc>
                <a:spcPct val="150000"/>
              </a:lnSpc>
            </a:pPr>
            <a:r>
              <a:rPr lang="en-US" sz="15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	</a:t>
            </a: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xi​ is the </a:t>
            </a:r>
            <a:r>
              <a:rPr lang="en-US" sz="15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ith</a:t>
            </a: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observation of X</a:t>
            </a:r>
            <a:endPar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1371600" algn="just">
              <a:lnSpc>
                <a:spcPct val="150000"/>
              </a:lnSpc>
            </a:pP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5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wi</a:t>
            </a: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=[w1,w2,w3,⋯,wm]</a:t>
            </a:r>
            <a:r>
              <a:rPr lang="en-US" sz="1500" i="1"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is the weights or Coefficient</a:t>
            </a:r>
            <a:endPar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1371600" algn="just">
              <a:lnSpc>
                <a:spcPct val="150000"/>
              </a:lnSpc>
              <a:spcAft>
                <a:spcPts val="800"/>
              </a:spcAft>
            </a:pP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b is the bias term also known as intercept.</a:t>
            </a:r>
            <a:endPar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gn="just">
              <a:lnSpc>
                <a:spcPct val="150000"/>
              </a:lnSpc>
              <a:buFont typeface="Symbol" panose="05050102010706020507" pitchFamily="18" charset="2"/>
              <a:buChar char=""/>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This value is then passed through the logistic (sigmoid) function, which transforms it into a probability value between 0 and 1.</a:t>
            </a:r>
          </a:p>
        </p:txBody>
      </p:sp>
      <p:pic>
        <p:nvPicPr>
          <p:cNvPr id="6" name="Picture 5">
            <a:extLst>
              <a:ext uri="{FF2B5EF4-FFF2-40B4-BE49-F238E27FC236}">
                <a16:creationId xmlns:a16="http://schemas.microsoft.com/office/drawing/2014/main" id="{5EAA4F12-2E01-EF3F-0AB7-37106521833C}"/>
              </a:ext>
            </a:extLst>
          </p:cNvPr>
          <p:cNvPicPr>
            <a:picLocks noChangeAspect="1"/>
          </p:cNvPicPr>
          <p:nvPr/>
        </p:nvPicPr>
        <p:blipFill rotWithShape="1">
          <a:blip r:embed="rId2"/>
          <a:srcRect l="20894" t="41192" r="43415" b="45374"/>
          <a:stretch/>
        </p:blipFill>
        <p:spPr>
          <a:xfrm>
            <a:off x="3024769" y="2295512"/>
            <a:ext cx="2609384" cy="552476"/>
          </a:xfrm>
          <a:prstGeom prst="rect">
            <a:avLst/>
          </a:prstGeom>
        </p:spPr>
      </p:pic>
    </p:spTree>
    <p:extLst>
      <p:ext uri="{BB962C8B-B14F-4D97-AF65-F5344CB8AC3E}">
        <p14:creationId xmlns:p14="http://schemas.microsoft.com/office/powerpoint/2010/main" val="3469010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76A139-0B60-445C-2BD8-5C0091DCF847}"/>
              </a:ext>
            </a:extLst>
          </p:cNvPr>
          <p:cNvSpPr txBox="1"/>
          <p:nvPr/>
        </p:nvSpPr>
        <p:spPr>
          <a:xfrm>
            <a:off x="419100" y="644834"/>
            <a:ext cx="8191500" cy="4423199"/>
          </a:xfrm>
          <a:prstGeom prst="rect">
            <a:avLst/>
          </a:prstGeom>
          <a:noFill/>
        </p:spPr>
        <p:txBody>
          <a:bodyPr wrap="square">
            <a:spAutoFit/>
          </a:bodyPr>
          <a:lstStyle/>
          <a:p>
            <a:pPr marL="457200" algn="just">
              <a:lnSpc>
                <a:spcPct val="150000"/>
              </a:lnSpc>
              <a:spcAft>
                <a:spcPts val="800"/>
              </a:spcAft>
            </a:pPr>
            <a:r>
              <a:rPr lang="en-US"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Z will be input to the sigmoid function and find the probability between 0 and 1.</a:t>
            </a:r>
          </a:p>
          <a:p>
            <a:pPr marL="457200" algn="just">
              <a:lnSpc>
                <a:spcPct val="150000"/>
              </a:lnSpc>
              <a:spcAft>
                <a:spcPts val="800"/>
              </a:spcAft>
            </a:pPr>
            <a:endParaRPr lang="en-US" kern="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457200" algn="just">
              <a:lnSpc>
                <a:spcPct val="150000"/>
              </a:lnSpc>
              <a:spcAft>
                <a:spcPts val="800"/>
              </a:spcAft>
            </a:pPr>
            <a:endParaRPr lang="en-US"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457200" algn="just">
              <a:lnSpc>
                <a:spcPct val="150000"/>
              </a:lnSpc>
              <a:spcAft>
                <a:spcPts val="800"/>
              </a:spcAft>
            </a:pPr>
            <a:endParaRPr lang="en-US" kern="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457200" algn="just">
              <a:lnSpc>
                <a:spcPct val="150000"/>
              </a:lnSpc>
              <a:spcAft>
                <a:spcPts val="800"/>
              </a:spcAft>
            </a:pPr>
            <a:endParaRPr lang="en-US"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457200" algn="just">
              <a:lnSpc>
                <a:spcPct val="150000"/>
              </a:lnSpc>
              <a:spcAft>
                <a:spcPts val="800"/>
              </a:spcAft>
            </a:pPr>
            <a:endParaRPr lang="en-US" kern="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342900" lvl="0" indent="-342900" algn="just">
              <a:lnSpc>
                <a:spcPct val="150000"/>
              </a:lnSpc>
              <a:buFont typeface="Arial" panose="020B0604020202020204" pitchFamily="34" charset="0"/>
              <a:buChar char="•"/>
              <a:tabLst>
                <a:tab pos="457200" algn="l"/>
              </a:tabLst>
            </a:pP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Sigmoid function converts the continuous variable data into the probability </a:t>
            </a:r>
            <a:endPar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457200" algn="just">
              <a:lnSpc>
                <a:spcPct val="150000"/>
              </a:lnSpc>
            </a:pP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i.e. between 0 and 1. </a:t>
            </a:r>
            <a:endPar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gn="just">
              <a:lnSpc>
                <a:spcPct val="150000"/>
              </a:lnSpc>
              <a:spcAft>
                <a:spcPts val="800"/>
              </a:spcAft>
              <a:buFont typeface="Arial" panose="020B0604020202020204" pitchFamily="34" charset="0"/>
              <a:buChar char="•"/>
              <a:tabLst>
                <a:tab pos="457200" algn="l"/>
              </a:tabLst>
            </a:pP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For binary classification, this probability is compared to a threshold (usually 0.5) to decide the class label.</a:t>
            </a:r>
            <a:endPar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457200" algn="just">
              <a:lnSpc>
                <a:spcPct val="150000"/>
              </a:lnSpc>
              <a:spcAft>
                <a:spcPts val="800"/>
              </a:spcAft>
            </a:pPr>
            <a:endPar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EA4DA099-7B0E-A7DF-82C0-4595AE059D2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008" t="19512" r="21870" b="7787"/>
          <a:stretch/>
        </p:blipFill>
        <p:spPr>
          <a:xfrm>
            <a:off x="3218497" y="1224280"/>
            <a:ext cx="2592705" cy="1628140"/>
          </a:xfrm>
          <a:prstGeom prst="rect">
            <a:avLst/>
          </a:prstGeom>
        </p:spPr>
      </p:pic>
    </p:spTree>
    <p:extLst>
      <p:ext uri="{BB962C8B-B14F-4D97-AF65-F5344CB8AC3E}">
        <p14:creationId xmlns:p14="http://schemas.microsoft.com/office/powerpoint/2010/main" val="3278195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1"/>
          <p:cNvSpPr txBox="1">
            <a:spLocks noGrp="1"/>
          </p:cNvSpPr>
          <p:nvPr>
            <p:ph type="title"/>
          </p:nvPr>
        </p:nvSpPr>
        <p:spPr>
          <a:xfrm>
            <a:off x="1938285" y="1840913"/>
            <a:ext cx="5817557" cy="10877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Literature Review</a:t>
            </a:r>
            <a:endParaRPr dirty="0"/>
          </a:p>
        </p:txBody>
      </p:sp>
      <p:sp>
        <p:nvSpPr>
          <p:cNvPr id="2" name="Rectangle 1">
            <a:extLst>
              <a:ext uri="{FF2B5EF4-FFF2-40B4-BE49-F238E27FC236}">
                <a16:creationId xmlns:a16="http://schemas.microsoft.com/office/drawing/2014/main" id="{48CC53CF-CC07-29E4-89FC-8D69ED345842}"/>
              </a:ext>
            </a:extLst>
          </p:cNvPr>
          <p:cNvSpPr/>
          <p:nvPr/>
        </p:nvSpPr>
        <p:spPr>
          <a:xfrm>
            <a:off x="1494036" y="2047782"/>
            <a:ext cx="113765" cy="674016"/>
          </a:xfrm>
          <a:prstGeom prst="rect">
            <a:avLst/>
          </a:prstGeom>
          <a:solidFill>
            <a:srgbClr val="8CBBF7"/>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0F4F94-5549-E485-F7E7-76B9E1D889C4}"/>
              </a:ext>
            </a:extLst>
          </p:cNvPr>
          <p:cNvSpPr txBox="1"/>
          <p:nvPr/>
        </p:nvSpPr>
        <p:spPr>
          <a:xfrm>
            <a:off x="587298" y="389378"/>
            <a:ext cx="8125521" cy="4879797"/>
          </a:xfrm>
          <a:prstGeom prst="rect">
            <a:avLst/>
          </a:prstGeom>
          <a:noFill/>
        </p:spPr>
        <p:txBody>
          <a:bodyPr wrap="square">
            <a:spAutoFit/>
          </a:bodyPr>
          <a:lstStyle/>
          <a:p>
            <a:pPr marL="514350" indent="-285750" algn="just">
              <a:lnSpc>
                <a:spcPct val="150000"/>
              </a:lnSpc>
              <a:spcAft>
                <a:spcPts val="800"/>
              </a:spcAft>
              <a:buFont typeface="Arial" panose="020B0604020202020204" pitchFamily="34" charset="0"/>
              <a:buChar char="•"/>
            </a:pPr>
            <a:r>
              <a:rPr lang="en-IN"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Multinomial logistic regression, also known as </a:t>
            </a:r>
            <a:r>
              <a:rPr lang="en-IN" kern="100" dirty="0" err="1">
                <a:solidFill>
                  <a:srgbClr val="193253"/>
                </a:solidFill>
                <a:effectLst/>
                <a:latin typeface="Open Sans" panose="020B0606030504020204" pitchFamily="34" charset="0"/>
                <a:ea typeface="Open Sans" panose="020B0606030504020204" pitchFamily="34" charset="0"/>
                <a:cs typeface="Open Sans" panose="020B0606030504020204" pitchFamily="34" charset="0"/>
              </a:rPr>
              <a:t>softmax</a:t>
            </a:r>
            <a:r>
              <a:rPr lang="en-IN"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 regression, is used for multi-class classification tasks, where there are more than two possible outcomes for the output variable. </a:t>
            </a:r>
          </a:p>
          <a:p>
            <a:pPr marL="514350" indent="-285750" algn="just">
              <a:lnSpc>
                <a:spcPct val="150000"/>
              </a:lnSpc>
              <a:spcAft>
                <a:spcPts val="800"/>
              </a:spcAft>
              <a:buFont typeface="Arial" panose="020B0604020202020204" pitchFamily="34" charset="0"/>
              <a:buChar char="•"/>
            </a:pPr>
            <a:r>
              <a:rPr lang="en-IN"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Target variable can have 3 or more possible types which are not ordered.</a:t>
            </a:r>
          </a:p>
          <a:p>
            <a:pPr marL="514350" indent="-285750" algn="just">
              <a:lnSpc>
                <a:spcPct val="150000"/>
              </a:lnSpc>
              <a:spcAft>
                <a:spcPts val="800"/>
              </a:spcAft>
              <a:buFont typeface="Arial" panose="020B0604020202020204" pitchFamily="34" charset="0"/>
              <a:buChar char="•"/>
            </a:pPr>
            <a:r>
              <a:rPr lang="en-IN"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In this case, the </a:t>
            </a:r>
            <a:r>
              <a:rPr lang="en-IN" kern="100" dirty="0" err="1">
                <a:solidFill>
                  <a:srgbClr val="193253"/>
                </a:solidFill>
                <a:effectLst/>
                <a:latin typeface="Open Sans" panose="020B0606030504020204" pitchFamily="34" charset="0"/>
                <a:ea typeface="Open Sans" panose="020B0606030504020204" pitchFamily="34" charset="0"/>
                <a:cs typeface="Open Sans" panose="020B0606030504020204" pitchFamily="34" charset="0"/>
              </a:rPr>
              <a:t>softmax</a:t>
            </a:r>
            <a:r>
              <a:rPr lang="en-IN"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 function is used in place of the sigmoid function. </a:t>
            </a:r>
          </a:p>
          <a:p>
            <a:pPr marL="514350" indent="-285750" algn="just">
              <a:lnSpc>
                <a:spcPct val="150000"/>
              </a:lnSpc>
              <a:spcAft>
                <a:spcPts val="800"/>
              </a:spcAft>
              <a:buFont typeface="Arial" panose="020B0604020202020204" pitchFamily="34" charset="0"/>
              <a:buChar char="•"/>
            </a:pPr>
            <a:r>
              <a:rPr lang="en-IN" kern="100" dirty="0" err="1">
                <a:solidFill>
                  <a:srgbClr val="193253"/>
                </a:solidFill>
                <a:effectLst/>
                <a:latin typeface="Open Sans" panose="020B0606030504020204" pitchFamily="34" charset="0"/>
                <a:ea typeface="Open Sans" panose="020B0606030504020204" pitchFamily="34" charset="0"/>
                <a:cs typeface="Open Sans" panose="020B0606030504020204" pitchFamily="34" charset="0"/>
              </a:rPr>
              <a:t>Softmax</a:t>
            </a:r>
            <a:r>
              <a:rPr lang="en-IN"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 function for K classes will be:</a:t>
            </a:r>
          </a:p>
          <a:p>
            <a:pPr marL="514350" indent="-285750" algn="just">
              <a:lnSpc>
                <a:spcPct val="150000"/>
              </a:lnSpc>
              <a:spcAft>
                <a:spcPts val="800"/>
              </a:spcAft>
              <a:buFont typeface="Arial" panose="020B0604020202020204" pitchFamily="34" charset="0"/>
              <a:buChar char="•"/>
            </a:pPr>
            <a:endParaRPr lang="en-IN" kern="100"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a:p>
            <a:pPr marL="228600" algn="just">
              <a:lnSpc>
                <a:spcPct val="150000"/>
              </a:lnSpc>
              <a:spcAft>
                <a:spcPts val="800"/>
              </a:spcAft>
            </a:pPr>
            <a:endParaRPr lang="en-IN" kern="100"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a:p>
            <a:pPr marL="514350" indent="-285750" algn="just">
              <a:lnSpc>
                <a:spcPct val="150000"/>
              </a:lnSpc>
              <a:spcAft>
                <a:spcPts val="800"/>
              </a:spcAft>
              <a:buFont typeface="Arial" panose="020B0604020202020204" pitchFamily="34" charset="0"/>
              <a:buChar char="•"/>
            </a:pPr>
            <a:r>
              <a:rPr lang="en-IN"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The calculated probabilities will be in the range of 0 to 1.</a:t>
            </a:r>
          </a:p>
          <a:p>
            <a:pPr marL="514350" indent="-285750" algn="just">
              <a:lnSpc>
                <a:spcPct val="150000"/>
              </a:lnSpc>
              <a:spcAft>
                <a:spcPts val="800"/>
              </a:spcAft>
              <a:buFont typeface="Arial" panose="020B0604020202020204" pitchFamily="34" charset="0"/>
              <a:buChar char="•"/>
            </a:pPr>
            <a:r>
              <a:rPr lang="en-IN"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The sum of all the probabilities is equals to 1.</a:t>
            </a:r>
          </a:p>
          <a:p>
            <a:pPr marL="514350" indent="-285750" algn="just">
              <a:lnSpc>
                <a:spcPct val="150000"/>
              </a:lnSpc>
              <a:spcAft>
                <a:spcPts val="800"/>
              </a:spcAft>
              <a:buFont typeface="Arial" panose="020B0604020202020204" pitchFamily="34" charset="0"/>
              <a:buChar char="•"/>
            </a:pPr>
            <a:r>
              <a:rPr lang="en-IN"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t>The class with highest probability will be the final output.</a:t>
            </a:r>
            <a:endParaRPr lang="en-IN"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endParaRPr>
          </a:p>
          <a:p>
            <a:pPr marL="228600" algn="just">
              <a:lnSpc>
                <a:spcPct val="150000"/>
              </a:lnSpc>
              <a:spcAft>
                <a:spcPts val="800"/>
              </a:spcAft>
            </a:pPr>
            <a:endParaRPr lang="en-IN" sz="15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40D6DAF2-91AD-D5BD-CBEF-05C3DE22F4F1}"/>
              </a:ext>
            </a:extLst>
          </p:cNvPr>
          <p:cNvPicPr>
            <a:picLocks noChangeAspect="1"/>
          </p:cNvPicPr>
          <p:nvPr/>
        </p:nvPicPr>
        <p:blipFill rotWithShape="1">
          <a:blip r:embed="rId2"/>
          <a:srcRect l="38292" t="35267" r="26170" b="45027"/>
          <a:stretch/>
        </p:blipFill>
        <p:spPr>
          <a:xfrm>
            <a:off x="1918010" y="2879428"/>
            <a:ext cx="1828799" cy="570443"/>
          </a:xfrm>
          <a:prstGeom prst="rect">
            <a:avLst/>
          </a:prstGeom>
        </p:spPr>
      </p:pic>
      <p:pic>
        <p:nvPicPr>
          <p:cNvPr id="10" name="Picture 9">
            <a:extLst>
              <a:ext uri="{FF2B5EF4-FFF2-40B4-BE49-F238E27FC236}">
                <a16:creationId xmlns:a16="http://schemas.microsoft.com/office/drawing/2014/main" id="{5EEEB9F5-CFB9-7CDA-2FB9-6950390E73D3}"/>
              </a:ext>
            </a:extLst>
          </p:cNvPr>
          <p:cNvPicPr>
            <a:picLocks noChangeAspect="1"/>
          </p:cNvPicPr>
          <p:nvPr/>
        </p:nvPicPr>
        <p:blipFill rotWithShape="1">
          <a:blip r:embed="rId2"/>
          <a:srcRect l="38942" t="56368" r="25204" b="13857"/>
          <a:stretch/>
        </p:blipFill>
        <p:spPr>
          <a:xfrm>
            <a:off x="4444503" y="2681430"/>
            <a:ext cx="2068931" cy="966440"/>
          </a:xfrm>
          <a:prstGeom prst="rect">
            <a:avLst/>
          </a:prstGeom>
        </p:spPr>
      </p:pic>
    </p:spTree>
    <p:extLst>
      <p:ext uri="{BB962C8B-B14F-4D97-AF65-F5344CB8AC3E}">
        <p14:creationId xmlns:p14="http://schemas.microsoft.com/office/powerpoint/2010/main" val="3661558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5758685-E99E-6FB4-1D00-50531FC1D234}"/>
              </a:ext>
            </a:extLst>
          </p:cNvPr>
          <p:cNvSpPr txBox="1">
            <a:spLocks noGrp="1"/>
          </p:cNvSpPr>
          <p:nvPr>
            <p:ph type="title"/>
          </p:nvPr>
        </p:nvSpPr>
        <p:spPr>
          <a:xfrm>
            <a:off x="720725" y="533400"/>
            <a:ext cx="7702550"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9pPr>
          </a:lstStyle>
          <a:p>
            <a:r>
              <a:rPr lang="en-IN" sz="1800"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t>Pseudocode</a:t>
            </a:r>
            <a:br>
              <a:rPr lang="en-IN" sz="1800"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br>
            <a:endParaRPr lang="en-IN" sz="1800" dirty="0"/>
          </a:p>
        </p:txBody>
      </p:sp>
      <p:sp>
        <p:nvSpPr>
          <p:cNvPr id="4" name="TextBox 3">
            <a:extLst>
              <a:ext uri="{FF2B5EF4-FFF2-40B4-BE49-F238E27FC236}">
                <a16:creationId xmlns:a16="http://schemas.microsoft.com/office/drawing/2014/main" id="{9C614A2C-B3B8-87E8-9E46-E94976FDA33C}"/>
              </a:ext>
            </a:extLst>
          </p:cNvPr>
          <p:cNvSpPr txBox="1"/>
          <p:nvPr/>
        </p:nvSpPr>
        <p:spPr>
          <a:xfrm>
            <a:off x="400050" y="819944"/>
            <a:ext cx="8343900" cy="3992375"/>
          </a:xfrm>
          <a:prstGeom prst="rect">
            <a:avLst/>
          </a:prstGeom>
          <a:noFill/>
        </p:spPr>
        <p:txBody>
          <a:bodyPr wrap="square">
            <a:spAutoFit/>
          </a:bodyPr>
          <a:lstStyle/>
          <a:p>
            <a:pPr marL="228600">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1. Input:</a:t>
            </a:r>
          </a:p>
          <a:p>
            <a:pPr marL="457200">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Training data with N samples and M features.</a:t>
            </a:r>
          </a:p>
          <a:p>
            <a:pPr marL="457200">
              <a:lnSpc>
                <a:spcPct val="150000"/>
              </a:lnSpc>
              <a:spcAft>
                <a:spcPts val="800"/>
              </a:spcAft>
            </a:pPr>
            <a:r>
              <a:rPr lang="en-IN" sz="1500" kern="1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Learning rate (how big of a step to take when updating weights).</a:t>
            </a:r>
          </a:p>
          <a:p>
            <a:pPr marL="228600">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Number of iterations (how many times to update weights).</a:t>
            </a:r>
          </a:p>
          <a:p>
            <a:pPr marL="228600">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2. </a:t>
            </a:r>
            <a:r>
              <a:rPr lang="en-IN" sz="1500" kern="1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Set weights and bias to 0 (or small random numbers).</a:t>
            </a:r>
          </a:p>
          <a:p>
            <a:pPr marL="228600">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3. For a set number of iterations:</a:t>
            </a:r>
          </a:p>
          <a:p>
            <a:pPr marL="228600">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 For each sample in the training data:</a:t>
            </a:r>
          </a:p>
          <a:p>
            <a:pPr marL="228600">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IN" sz="15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a:t>
            </a: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Calculate the weighted sum (z):</a:t>
            </a:r>
          </a:p>
          <a:p>
            <a:pPr marL="228600">
              <a:lnSpc>
                <a:spcPct val="150000"/>
              </a:lnSpc>
              <a:spcAft>
                <a:spcPts val="800"/>
              </a:spcAft>
            </a:pP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z=(weight_1*feature_1)+(weight_2*feature_2)+...+(</a:t>
            </a:r>
            <a:r>
              <a:rPr lang="en-IN" sz="15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weight_M</a:t>
            </a: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t>
            </a:r>
            <a:r>
              <a:rPr lang="en-IN" sz="15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feature_M</a:t>
            </a:r>
            <a:r>
              <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bias</a:t>
            </a:r>
          </a:p>
        </p:txBody>
      </p:sp>
    </p:spTree>
    <p:extLst>
      <p:ext uri="{BB962C8B-B14F-4D97-AF65-F5344CB8AC3E}">
        <p14:creationId xmlns:p14="http://schemas.microsoft.com/office/powerpoint/2010/main" val="3546870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7F745B-CF5C-CAD6-EB04-B61312410298}"/>
              </a:ext>
            </a:extLst>
          </p:cNvPr>
          <p:cNvSpPr txBox="1"/>
          <p:nvPr/>
        </p:nvSpPr>
        <p:spPr>
          <a:xfrm>
            <a:off x="406400" y="314735"/>
            <a:ext cx="8610600" cy="4637488"/>
          </a:xfrm>
          <a:prstGeom prst="rect">
            <a:avLst/>
          </a:prstGeom>
          <a:noFill/>
        </p:spPr>
        <p:txBody>
          <a:bodyPr wrap="square">
            <a:spAutoFit/>
          </a:bodyPr>
          <a:lstStyle/>
          <a:p>
            <a:pPr marL="228600">
              <a:lnSpc>
                <a:spcPct val="150000"/>
              </a:lnSpc>
              <a:spcAft>
                <a:spcPts val="800"/>
              </a:spcAft>
            </a:pPr>
            <a:r>
              <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ii. Apply the sigmoid function to get a probability</a:t>
            </a:r>
            <a:r>
              <a:rPr lang="en-IN" kern="100" dirty="0">
                <a:solidFill>
                  <a:schemeClr val="tx1"/>
                </a:solidFill>
                <a:latin typeface="Open Sans" panose="020B0606030504020204" pitchFamily="34" charset="0"/>
                <a:ea typeface="Open Sans" panose="020B0606030504020204" pitchFamily="34" charset="0"/>
                <a:cs typeface="Open Sans" panose="020B0606030504020204" pitchFamily="34" charset="0"/>
              </a:rPr>
              <a:t>,</a:t>
            </a:r>
            <a:r>
              <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probability = 1 / (1 + exp(-z))</a:t>
            </a:r>
          </a:p>
          <a:p>
            <a:pPr marL="228600">
              <a:lnSpc>
                <a:spcPct val="150000"/>
              </a:lnSpc>
              <a:spcAft>
                <a:spcPts val="800"/>
              </a:spcAft>
            </a:pPr>
            <a:r>
              <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iii. Calculate the error : error = probability - </a:t>
            </a:r>
            <a:r>
              <a:rPr lang="en-IN" sz="14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actual_label</a:t>
            </a:r>
            <a:endPar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marL="228600">
              <a:lnSpc>
                <a:spcPct val="150000"/>
              </a:lnSpc>
              <a:spcAft>
                <a:spcPts val="800"/>
              </a:spcAft>
            </a:pPr>
            <a:r>
              <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iv. Update each weight:</a:t>
            </a:r>
          </a:p>
          <a:p>
            <a:pPr marL="228600">
              <a:lnSpc>
                <a:spcPct val="150000"/>
              </a:lnSpc>
              <a:spcAft>
                <a:spcPts val="800"/>
              </a:spcAft>
            </a:pPr>
            <a:r>
              <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IN" sz="14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weight_j</a:t>
            </a:r>
            <a:r>
              <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a:t>
            </a:r>
            <a:r>
              <a:rPr lang="en-IN" sz="14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weight_j</a:t>
            </a:r>
            <a:r>
              <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(learning rate * error * </a:t>
            </a:r>
            <a:r>
              <a:rPr lang="en-IN" sz="14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feature_j</a:t>
            </a:r>
            <a:r>
              <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t>
            </a:r>
          </a:p>
          <a:p>
            <a:pPr marL="228600">
              <a:lnSpc>
                <a:spcPct val="150000"/>
              </a:lnSpc>
              <a:spcAft>
                <a:spcPts val="800"/>
              </a:spcAft>
            </a:pPr>
            <a:r>
              <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v. Update the bias:</a:t>
            </a:r>
          </a:p>
          <a:p>
            <a:pPr marL="228600">
              <a:lnSpc>
                <a:spcPct val="150000"/>
              </a:lnSpc>
              <a:spcAft>
                <a:spcPts val="800"/>
              </a:spcAft>
            </a:pPr>
            <a:r>
              <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bias = bias - (learning rate * error)</a:t>
            </a:r>
          </a:p>
          <a:p>
            <a:pPr marL="228600">
              <a:lnSpc>
                <a:spcPct val="150000"/>
              </a:lnSpc>
              <a:spcAft>
                <a:spcPts val="800"/>
              </a:spcAft>
            </a:pPr>
            <a:r>
              <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4. After finishing all iterations, use the weights and bias to make predictions:</a:t>
            </a:r>
          </a:p>
          <a:p>
            <a:pPr marL="228600">
              <a:lnSpc>
                <a:spcPct val="150000"/>
              </a:lnSpc>
              <a:spcAft>
                <a:spcPts val="800"/>
              </a:spcAft>
            </a:pPr>
            <a:r>
              <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 For a new sample:</a:t>
            </a:r>
          </a:p>
          <a:p>
            <a:pPr marL="228600">
              <a:lnSpc>
                <a:spcPct val="150000"/>
              </a:lnSpc>
              <a:spcAft>
                <a:spcPts val="800"/>
              </a:spcAft>
            </a:pPr>
            <a:r>
              <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IN" sz="14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a:t>
            </a:r>
            <a:r>
              <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Calculate the weighted sum (z) using the final weights and bias.</a:t>
            </a:r>
          </a:p>
          <a:p>
            <a:pPr marL="228600">
              <a:lnSpc>
                <a:spcPct val="150000"/>
              </a:lnSpc>
              <a:spcAft>
                <a:spcPts val="800"/>
              </a:spcAft>
            </a:pPr>
            <a:r>
              <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ii. Apply the sigmoid function to get a probability.</a:t>
            </a:r>
          </a:p>
          <a:p>
            <a:pPr marL="228600">
              <a:lnSpc>
                <a:spcPct val="150000"/>
              </a:lnSpc>
              <a:spcAft>
                <a:spcPts val="800"/>
              </a:spcAft>
            </a:pPr>
            <a:r>
              <a:rPr lang="en-IN" sz="14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iii. If the probability is 0.5 or higher, output class 1. Otherwise, output class 0.</a:t>
            </a:r>
            <a:endParaRPr lang="en-IN" dirty="0"/>
          </a:p>
        </p:txBody>
      </p:sp>
    </p:spTree>
    <p:extLst>
      <p:ext uri="{BB962C8B-B14F-4D97-AF65-F5344CB8AC3E}">
        <p14:creationId xmlns:p14="http://schemas.microsoft.com/office/powerpoint/2010/main" val="625033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B60377-F613-E6F3-607D-11CEC05148B9}"/>
              </a:ext>
            </a:extLst>
          </p:cNvPr>
          <p:cNvSpPr txBox="1">
            <a:spLocks noGrp="1"/>
          </p:cNvSpPr>
          <p:nvPr>
            <p:ph type="title"/>
          </p:nvPr>
        </p:nvSpPr>
        <p:spPr>
          <a:xfrm>
            <a:off x="720725" y="533400"/>
            <a:ext cx="7702550"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9pPr>
          </a:lstStyle>
          <a:p>
            <a:pPr algn="ctr"/>
            <a:r>
              <a:rPr lang="en-US" sz="2000" dirty="0"/>
              <a:t>SUPPORT VECTOR MACHINE</a:t>
            </a:r>
            <a:endParaRPr lang="en-IN" sz="2000" dirty="0"/>
          </a:p>
        </p:txBody>
      </p:sp>
      <p:sp>
        <p:nvSpPr>
          <p:cNvPr id="4" name="TextBox 3">
            <a:extLst>
              <a:ext uri="{FF2B5EF4-FFF2-40B4-BE49-F238E27FC236}">
                <a16:creationId xmlns:a16="http://schemas.microsoft.com/office/drawing/2014/main" id="{58D0F730-BAC0-52ED-740C-D0C98339D7EA}"/>
              </a:ext>
            </a:extLst>
          </p:cNvPr>
          <p:cNvSpPr txBox="1"/>
          <p:nvPr/>
        </p:nvSpPr>
        <p:spPr>
          <a:xfrm>
            <a:off x="408878" y="1006412"/>
            <a:ext cx="8222166" cy="3602525"/>
          </a:xfrm>
          <a:prstGeom prst="rect">
            <a:avLst/>
          </a:prstGeom>
          <a:noFill/>
        </p:spPr>
        <p:txBody>
          <a:bodyPr wrap="square">
            <a:spAutoFit/>
          </a:bodyPr>
          <a:lstStyle/>
          <a:p>
            <a:pPr marL="514350" indent="-285750" algn="just">
              <a:lnSpc>
                <a:spcPct val="150000"/>
              </a:lnSpc>
              <a:spcAft>
                <a:spcPts val="800"/>
              </a:spcAft>
              <a:buFont typeface="Arial" panose="020B0604020202020204" pitchFamily="34" charset="0"/>
              <a:buChar char="•"/>
            </a:pPr>
            <a:r>
              <a:rPr lang="en-IN"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Supervised </a:t>
            </a:r>
            <a:r>
              <a:rPr lang="en-IN"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t>l</a:t>
            </a:r>
            <a:r>
              <a:rPr lang="en-IN"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earning technique.</a:t>
            </a:r>
          </a:p>
          <a:p>
            <a:pPr marL="514350" indent="-285750" algn="just">
              <a:lnSpc>
                <a:spcPct val="150000"/>
              </a:lnSpc>
              <a:spcAft>
                <a:spcPts val="800"/>
              </a:spcAft>
              <a:buFont typeface="Arial" panose="020B0604020202020204" pitchFamily="34" charset="0"/>
              <a:buChar char="•"/>
            </a:pPr>
            <a:r>
              <a:rPr lang="en-IN"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t>SVM finds a hyperplane that best separates the two classes.</a:t>
            </a:r>
          </a:p>
          <a:p>
            <a:pPr marL="514350" indent="-285750" algn="just">
              <a:lnSpc>
                <a:spcPct val="150000"/>
              </a:lnSpc>
              <a:spcAft>
                <a:spcPts val="800"/>
              </a:spcAft>
              <a:buFont typeface="Arial" panose="020B0604020202020204" pitchFamily="34" charset="0"/>
              <a:buChar char="•"/>
            </a:pPr>
            <a:r>
              <a:rPr lang="en-IN"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There can be infinite number of hyperplanes passing through a point and </a:t>
            </a:r>
            <a:r>
              <a:rPr lang="en-IN" kern="100" dirty="0" err="1">
                <a:solidFill>
                  <a:srgbClr val="193253"/>
                </a:solidFill>
                <a:effectLst/>
                <a:latin typeface="Open Sans" panose="020B0606030504020204" pitchFamily="34" charset="0"/>
                <a:ea typeface="Open Sans" panose="020B0606030504020204" pitchFamily="34" charset="0"/>
                <a:cs typeface="Open Sans" panose="020B0606030504020204" pitchFamily="34" charset="0"/>
              </a:rPr>
              <a:t>classifiying</a:t>
            </a:r>
            <a:r>
              <a:rPr lang="en-IN"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 the classes perfectly.</a:t>
            </a:r>
          </a:p>
          <a:p>
            <a:pPr marL="514350" indent="-285750" algn="just">
              <a:lnSpc>
                <a:spcPct val="150000"/>
              </a:lnSpc>
              <a:spcAft>
                <a:spcPts val="800"/>
              </a:spcAft>
              <a:buFont typeface="Arial" panose="020B0604020202020204" pitchFamily="34" charset="0"/>
              <a:buChar char="•"/>
            </a:pPr>
            <a:r>
              <a:rPr lang="en-IN" kern="100" dirty="0">
                <a:solidFill>
                  <a:srgbClr val="193253"/>
                </a:solidFill>
                <a:latin typeface="Open Sans" panose="020B0606030504020204" pitchFamily="34" charset="0"/>
                <a:ea typeface="Open Sans" panose="020B0606030504020204" pitchFamily="34" charset="0"/>
                <a:cs typeface="Open Sans" panose="020B0606030504020204" pitchFamily="34" charset="0"/>
              </a:rPr>
              <a:t>The best hyperplane is the one with maximum marginal distance.</a:t>
            </a:r>
          </a:p>
          <a:p>
            <a:pPr marL="514350" indent="-285750" algn="just">
              <a:lnSpc>
                <a:spcPct val="150000"/>
              </a:lnSpc>
              <a:spcAft>
                <a:spcPts val="800"/>
              </a:spcAft>
              <a:buFont typeface="Arial" panose="020B0604020202020204" pitchFamily="34" charset="0"/>
              <a:buChar char="•"/>
            </a:pPr>
            <a:r>
              <a:rPr lang="en-IN"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The main objective of the SVM algorithm is to find the optimal hyperplane in an N-dimensional space that can separate the data points in different classes.</a:t>
            </a:r>
          </a:p>
          <a:p>
            <a:pPr marL="514350" indent="-285750" algn="just">
              <a:lnSpc>
                <a:spcPct val="150000"/>
              </a:lnSpc>
              <a:spcAft>
                <a:spcPts val="800"/>
              </a:spcAft>
              <a:buFont typeface="Arial" panose="020B0604020202020204" pitchFamily="34" charset="0"/>
              <a:buChar char="•"/>
            </a:pPr>
            <a:r>
              <a:rPr lang="en-IN"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The dimension of the hyperplane depends upon the number of features.</a:t>
            </a:r>
          </a:p>
          <a:p>
            <a:pPr marL="228600" algn="just">
              <a:lnSpc>
                <a:spcPct val="150000"/>
              </a:lnSpc>
              <a:spcAft>
                <a:spcPts val="800"/>
              </a:spcAft>
            </a:pPr>
            <a:endParaRPr lang="en-IN" sz="1500"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50764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88B65F-714A-8B2B-33E4-05D4D9E31B05}"/>
              </a:ext>
            </a:extLst>
          </p:cNvPr>
          <p:cNvPicPr>
            <a:picLocks noChangeAspect="1"/>
          </p:cNvPicPr>
          <p:nvPr/>
        </p:nvPicPr>
        <p:blipFill>
          <a:blip r:embed="rId2"/>
          <a:stretch>
            <a:fillRect/>
          </a:stretch>
        </p:blipFill>
        <p:spPr>
          <a:xfrm>
            <a:off x="2286000" y="714375"/>
            <a:ext cx="3594410" cy="2920458"/>
          </a:xfrm>
          <a:prstGeom prst="rect">
            <a:avLst/>
          </a:prstGeom>
        </p:spPr>
      </p:pic>
      <p:sp>
        <p:nvSpPr>
          <p:cNvPr id="7" name="TextBox 6">
            <a:extLst>
              <a:ext uri="{FF2B5EF4-FFF2-40B4-BE49-F238E27FC236}">
                <a16:creationId xmlns:a16="http://schemas.microsoft.com/office/drawing/2014/main" id="{2986B875-EE06-0EF2-3B67-0C1041986450}"/>
              </a:ext>
            </a:extLst>
          </p:cNvPr>
          <p:cNvSpPr txBox="1"/>
          <p:nvPr/>
        </p:nvSpPr>
        <p:spPr>
          <a:xfrm>
            <a:off x="434897" y="3581990"/>
            <a:ext cx="8040030" cy="109414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5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There can be multiple lines/decision boundaries to segregate the classes in n-dimensional space, but we need to find out the best decision boundary that helps to classify the data points. </a:t>
            </a:r>
            <a:endParaRPr lang="en-IN" sz="1500"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83885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0978405-EF70-A646-FC77-0F1B2FFC4261}"/>
              </a:ext>
            </a:extLst>
          </p:cNvPr>
          <p:cNvSpPr txBox="1"/>
          <p:nvPr/>
        </p:nvSpPr>
        <p:spPr>
          <a:xfrm>
            <a:off x="522249" y="615350"/>
            <a:ext cx="8099502" cy="4259051"/>
          </a:xfrm>
          <a:prstGeom prst="rect">
            <a:avLst/>
          </a:prstGeom>
          <a:noFill/>
        </p:spPr>
        <p:txBody>
          <a:bodyPr wrap="square">
            <a:spAutoFit/>
          </a:bodyPr>
          <a:lstStyle/>
          <a:p>
            <a:pPr marL="342900" lvl="0" indent="-342900" algn="just">
              <a:lnSpc>
                <a:spcPct val="150000"/>
              </a:lnSpc>
              <a:buFont typeface="Symbol" panose="05050102010706020507" pitchFamily="18" charset="2"/>
              <a:buChar char=""/>
            </a:pPr>
            <a:r>
              <a:rPr lang="en-IN"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SVM chooses the extreme points/vectors that help in creating the hyperplane. These extreme cases are called as support vectors, and hence algorithm is termed as Support Vector Machine.</a:t>
            </a:r>
          </a:p>
          <a:p>
            <a:pPr marL="342900" lvl="0" indent="-342900" algn="just">
              <a:lnSpc>
                <a:spcPct val="150000"/>
              </a:lnSpc>
              <a:buFont typeface="Symbol" panose="05050102010706020507" pitchFamily="18" charset="2"/>
              <a:buChar char=""/>
            </a:pPr>
            <a:r>
              <a:rPr lang="en-IN"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The SVM algorithm has the characteristics to ignore the outlier and finds the best hyperplane that maximizes the margin. SVM is robust to outliers. So the margins in these types of cases are called soft margins.</a:t>
            </a:r>
          </a:p>
          <a:p>
            <a:pPr marL="342900" indent="-342900" algn="just">
              <a:lnSpc>
                <a:spcPct val="150000"/>
              </a:lnSpc>
              <a:buFont typeface="Symbol" panose="05050102010706020507" pitchFamily="18" charset="2"/>
              <a:buChar char=""/>
            </a:pPr>
            <a:r>
              <a:rPr lang="en-IN" b="1" kern="0" spc="1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Non-Linear SVM :</a:t>
            </a:r>
            <a:r>
              <a:rPr lang="en-IN" kern="0" spc="1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 Non-Linear SVM can be used to classify data when it cannot be separated into two classes by a straight line (in the case of 2D). By using kernel functions, nonlinear SVMs can handle nonlinearly separable data. The original input data is transformed by these kernel functions into a higher-dimensional feature space, where the data points can be linearly separated. A linear SVM is used to locate a nonlinear decision boundary in this modified space. </a:t>
            </a:r>
            <a:endParaRPr lang="en-IN" kern="100"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gn="just">
              <a:lnSpc>
                <a:spcPct val="150000"/>
              </a:lnSpc>
              <a:buFont typeface="Symbol" panose="05050102010706020507" pitchFamily="18" charset="2"/>
              <a:buChar char=""/>
            </a:pPr>
            <a:endParaRPr lang="en-IN"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74453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EFD375-630D-67EF-680A-D6E62706EB4C}"/>
              </a:ext>
            </a:extLst>
          </p:cNvPr>
          <p:cNvPicPr>
            <a:picLocks noChangeAspect="1"/>
          </p:cNvPicPr>
          <p:nvPr/>
        </p:nvPicPr>
        <p:blipFill rotWithShape="1">
          <a:blip r:embed="rId2"/>
          <a:srcRect l="2521" t="1052" r="1707" b="22679"/>
          <a:stretch/>
        </p:blipFill>
        <p:spPr>
          <a:xfrm>
            <a:off x="2395654" y="483219"/>
            <a:ext cx="4042318" cy="1801543"/>
          </a:xfrm>
          <a:prstGeom prst="rect">
            <a:avLst/>
          </a:prstGeom>
        </p:spPr>
      </p:pic>
      <p:sp>
        <p:nvSpPr>
          <p:cNvPr id="5" name="TextBox 4">
            <a:extLst>
              <a:ext uri="{FF2B5EF4-FFF2-40B4-BE49-F238E27FC236}">
                <a16:creationId xmlns:a16="http://schemas.microsoft.com/office/drawing/2014/main" id="{06EC211B-517A-3C4E-9FC6-510CDB295468}"/>
              </a:ext>
            </a:extLst>
          </p:cNvPr>
          <p:cNvSpPr txBox="1"/>
          <p:nvPr/>
        </p:nvSpPr>
        <p:spPr>
          <a:xfrm>
            <a:off x="648629" y="2328902"/>
            <a:ext cx="7846742" cy="13505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The SVM kernel is a function that takes low-dimensional input space and transforms it into higher-dimensional space, i.e. it converts </a:t>
            </a:r>
            <a:r>
              <a:rPr lang="en-IN" dirty="0" err="1">
                <a:solidFill>
                  <a:srgbClr val="193253"/>
                </a:solidFill>
                <a:effectLst/>
                <a:latin typeface="Open Sans" panose="020B0606030504020204" pitchFamily="34" charset="0"/>
                <a:ea typeface="Open Sans" panose="020B0606030504020204" pitchFamily="34" charset="0"/>
                <a:cs typeface="Open Sans" panose="020B0606030504020204" pitchFamily="34" charset="0"/>
              </a:rPr>
              <a:t>nonseparable</a:t>
            </a:r>
            <a:r>
              <a:rPr lang="en-IN"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 problems to separable problems.</a:t>
            </a:r>
          </a:p>
          <a:p>
            <a:pPr marL="285750" indent="-285750">
              <a:lnSpc>
                <a:spcPct val="150000"/>
              </a:lnSpc>
              <a:buFont typeface="Arial" panose="020B0604020202020204" pitchFamily="34" charset="0"/>
              <a:buChar char="•"/>
            </a:pPr>
            <a:r>
              <a:rPr lang="en-IN" dirty="0">
                <a:solidFill>
                  <a:srgbClr val="193253"/>
                </a:solidFill>
                <a:effectLst/>
                <a:latin typeface="Open Sans" panose="020B0606030504020204" pitchFamily="34" charset="0"/>
                <a:ea typeface="Open Sans" panose="020B0606030504020204" pitchFamily="34" charset="0"/>
                <a:cs typeface="Open Sans" panose="020B0606030504020204" pitchFamily="34" charset="0"/>
              </a:rPr>
              <a:t>Some commonly used kernel functions are,</a:t>
            </a:r>
            <a:endParaRPr lang="en-IN"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a:extLst>
              <a:ext uri="{FF2B5EF4-FFF2-40B4-BE49-F238E27FC236}">
                <a16:creationId xmlns:a16="http://schemas.microsoft.com/office/drawing/2014/main" id="{4ECA7704-542E-DFF9-C42D-76D73733823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607" t="47508" r="31398" b="25546"/>
          <a:stretch/>
        </p:blipFill>
        <p:spPr bwMode="auto">
          <a:xfrm>
            <a:off x="2735672" y="3769295"/>
            <a:ext cx="2862239" cy="9038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12766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119629-4840-547B-C286-8EAD1F66C410}"/>
              </a:ext>
            </a:extLst>
          </p:cNvPr>
          <p:cNvSpPr>
            <a:spLocks noGrp="1"/>
          </p:cNvSpPr>
          <p:nvPr>
            <p:ph type="title"/>
          </p:nvPr>
        </p:nvSpPr>
        <p:spPr>
          <a:xfrm>
            <a:off x="631825" y="273844"/>
            <a:ext cx="7702550" cy="573088"/>
          </a:xfrm>
        </p:spPr>
        <p:txBody>
          <a:bodyPr/>
          <a:lstStyle/>
          <a:p>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How Support Vector Machine works?</a:t>
            </a:r>
            <a:endParaRPr lang="en-IN" sz="1500"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FD6CB934-91DA-F197-37E5-FF1884852A3A}"/>
              </a:ext>
            </a:extLst>
          </p:cNvPr>
          <p:cNvSpPr txBox="1"/>
          <p:nvPr/>
        </p:nvSpPr>
        <p:spPr>
          <a:xfrm>
            <a:off x="631825" y="659273"/>
            <a:ext cx="8207376" cy="4210383"/>
          </a:xfrm>
          <a:prstGeom prst="rect">
            <a:avLst/>
          </a:prstGeom>
          <a:noFill/>
        </p:spPr>
        <p:txBody>
          <a:bodyPr wrap="square">
            <a:spAutoFit/>
          </a:bodyPr>
          <a:lstStyle/>
          <a:p>
            <a:pPr marL="342900" lvl="0" indent="-342900" algn="just">
              <a:lnSpc>
                <a:spcPct val="150000"/>
              </a:lnSpc>
              <a:buFont typeface="Symbol" panose="05050102010706020507" pitchFamily="18" charset="2"/>
              <a:buChar char=""/>
            </a:pPr>
            <a:r>
              <a:rPr lang="en-IN" sz="15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Gather dataset which consists of feature inputs and corresponding outputs.</a:t>
            </a:r>
          </a:p>
          <a:p>
            <a:pPr marL="342900" lvl="0" indent="-342900" algn="just">
              <a:lnSpc>
                <a:spcPct val="150000"/>
              </a:lnSpc>
              <a:buFont typeface="Symbol" panose="05050102010706020507" pitchFamily="18" charset="2"/>
              <a:buChar char=""/>
            </a:pPr>
            <a:r>
              <a:rPr lang="en-IN" sz="15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Represent each data point as a vector in a multi-dimensional space, where each dimension corresponds to a feature of the data.</a:t>
            </a:r>
          </a:p>
          <a:p>
            <a:pPr marL="342900" lvl="0" indent="-342900" algn="just">
              <a:lnSpc>
                <a:spcPct val="150000"/>
              </a:lnSpc>
              <a:buFont typeface="Symbol" panose="05050102010706020507" pitchFamily="18" charset="2"/>
              <a:buChar char=""/>
            </a:pPr>
            <a:r>
              <a:rPr lang="en-IN" sz="15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Find the hyperplane that maximizes this margin, ensuring the best possible separation between the two classes.</a:t>
            </a:r>
          </a:p>
          <a:p>
            <a:pPr marL="342900" lvl="0" indent="-342900" algn="just">
              <a:lnSpc>
                <a:spcPct val="150000"/>
              </a:lnSpc>
              <a:buFont typeface="Symbol" panose="05050102010706020507" pitchFamily="18" charset="2"/>
              <a:buChar char=""/>
            </a:pPr>
            <a:r>
              <a:rPr lang="en-IN" sz="15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If the data is not linearly separable, the original feature space is mapped into a higher-dimensional space by using kernel trick where a linear hyperplane can separate the classes.</a:t>
            </a:r>
          </a:p>
          <a:p>
            <a:pPr marL="342900" lvl="0" indent="-342900" algn="just">
              <a:lnSpc>
                <a:spcPct val="150000"/>
              </a:lnSpc>
              <a:buFont typeface="Symbol" panose="05050102010706020507" pitchFamily="18" charset="2"/>
              <a:buChar char=""/>
            </a:pPr>
            <a:r>
              <a:rPr lang="en-IN" sz="15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Find the weights and bias that define the hyperplane by maximizing the margin and minimizing the classification errors.</a:t>
            </a:r>
          </a:p>
          <a:p>
            <a:pPr marL="342900" lvl="0" indent="-342900" algn="just">
              <a:lnSpc>
                <a:spcPct val="150000"/>
              </a:lnSpc>
              <a:buFont typeface="Symbol" panose="05050102010706020507" pitchFamily="18" charset="2"/>
              <a:buChar char=""/>
            </a:pPr>
            <a:r>
              <a:rPr lang="en-IN" sz="15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Once trained, the SVM model can classify new data points. For each new point, the model checks on which side of the hyperplane the point falls.</a:t>
            </a:r>
          </a:p>
        </p:txBody>
      </p:sp>
    </p:spTree>
    <p:extLst>
      <p:ext uri="{BB962C8B-B14F-4D97-AF65-F5344CB8AC3E}">
        <p14:creationId xmlns:p14="http://schemas.microsoft.com/office/powerpoint/2010/main" val="3749762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0683D2-16CE-05F6-24B1-C1D7EAFFAAC6}"/>
              </a:ext>
            </a:extLst>
          </p:cNvPr>
          <p:cNvSpPr>
            <a:spLocks noGrp="1"/>
          </p:cNvSpPr>
          <p:nvPr>
            <p:ph type="title"/>
          </p:nvPr>
        </p:nvSpPr>
        <p:spPr>
          <a:xfrm>
            <a:off x="720725" y="533400"/>
            <a:ext cx="7702550" cy="573088"/>
          </a:xfrm>
        </p:spPr>
        <p:txBody>
          <a:bodyPr/>
          <a:lstStyle/>
          <a:p>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Pseudocode</a:t>
            </a:r>
            <a:endParaRPr lang="en-IN" sz="1500"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41FC3489-041D-6B11-14D2-A856F5FA7B62}"/>
              </a:ext>
            </a:extLst>
          </p:cNvPr>
          <p:cNvSpPr txBox="1"/>
          <p:nvPr/>
        </p:nvSpPr>
        <p:spPr>
          <a:xfrm>
            <a:off x="720725" y="929488"/>
            <a:ext cx="8356600" cy="3992375"/>
          </a:xfrm>
          <a:prstGeom prst="rect">
            <a:avLst/>
          </a:prstGeom>
          <a:noFill/>
        </p:spPr>
        <p:txBody>
          <a:bodyPr wrap="square">
            <a:spAutoFit/>
          </a:bodyPr>
          <a:lstStyle/>
          <a:p>
            <a:pPr>
              <a:lnSpc>
                <a:spcPct val="150000"/>
              </a:lnSpc>
              <a:spcAft>
                <a:spcPts val="800"/>
              </a:spcAft>
              <a:tabLst>
                <a:tab pos="1551940" algn="l"/>
              </a:tabLst>
            </a:pP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1. Initialize Parameters:</a:t>
            </a:r>
            <a:endPar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800"/>
              </a:spcAft>
              <a:tabLst>
                <a:tab pos="1551940" algn="l"/>
              </a:tabLst>
            </a:pP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Set the regularization parameter C.</a:t>
            </a:r>
            <a:endPar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800"/>
              </a:spcAft>
              <a:tabLst>
                <a:tab pos="1551940" algn="l"/>
              </a:tabLst>
            </a:pP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Initialize weights w and bias b to 0 or small random values.</a:t>
            </a:r>
            <a:endPar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800"/>
              </a:spcAft>
              <a:tabLst>
                <a:tab pos="1551940" algn="l"/>
              </a:tabLst>
            </a:pP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2. Repeat for a fixed number of iterations:</a:t>
            </a:r>
            <a:endPar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800"/>
              </a:spcAft>
              <a:tabLst>
                <a:tab pos="1551940" algn="l"/>
              </a:tabLst>
            </a:pP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 For each data point (xi, </a:t>
            </a:r>
            <a:r>
              <a:rPr lang="en-US" sz="15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yi</a:t>
            </a: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in the training set:</a:t>
            </a:r>
            <a:endPar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800"/>
              </a:spcAft>
              <a:tabLst>
                <a:tab pos="1551940" algn="l"/>
              </a:tabLst>
            </a:pP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5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a:t>
            </a: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Calculate the decision function: f(xi) = w * xi + b</a:t>
            </a:r>
            <a:endPar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800"/>
              </a:spcAft>
              <a:tabLst>
                <a:tab pos="1551940" algn="l"/>
              </a:tabLst>
            </a:pP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ii.  If the data point is misclassified (i.e., </a:t>
            </a:r>
            <a:r>
              <a:rPr lang="en-US" sz="15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yi</a:t>
            </a: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f(xi) &lt; 1):</a:t>
            </a:r>
            <a:endPar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800"/>
              </a:spcAft>
              <a:tabLst>
                <a:tab pos="1551940" algn="l"/>
              </a:tabLst>
            </a:pP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Update weights: w = w + C * </a:t>
            </a:r>
            <a:r>
              <a:rPr lang="en-US" sz="15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yi</a:t>
            </a: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xi</a:t>
            </a:r>
            <a:endPar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800"/>
              </a:spcAft>
              <a:tabLst>
                <a:tab pos="1551940" algn="l"/>
              </a:tabLst>
            </a:pP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Update bias: b = b + C * </a:t>
            </a:r>
            <a:r>
              <a:rPr lang="en-US" sz="15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yi</a:t>
            </a:r>
            <a:r>
              <a:rPr lang="en-US" sz="14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83163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8B63DC7-642D-2852-453C-FDED94E5591A}"/>
              </a:ext>
            </a:extLst>
          </p:cNvPr>
          <p:cNvSpPr txBox="1"/>
          <p:nvPr/>
        </p:nvSpPr>
        <p:spPr>
          <a:xfrm>
            <a:off x="825500" y="1202587"/>
            <a:ext cx="7772400" cy="2645853"/>
          </a:xfrm>
          <a:prstGeom prst="rect">
            <a:avLst/>
          </a:prstGeom>
          <a:noFill/>
        </p:spPr>
        <p:txBody>
          <a:bodyPr wrap="square">
            <a:spAutoFit/>
          </a:bodyPr>
          <a:lstStyle/>
          <a:p>
            <a:pPr>
              <a:lnSpc>
                <a:spcPct val="150000"/>
              </a:lnSpc>
              <a:spcAft>
                <a:spcPts val="800"/>
              </a:spcAft>
              <a:tabLst>
                <a:tab pos="1551940" algn="l"/>
              </a:tabLst>
            </a:pP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3. Prediction:</a:t>
            </a:r>
            <a:endPar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800"/>
              </a:spcAft>
              <a:tabLst>
                <a:tab pos="1551940" algn="l"/>
              </a:tabLst>
            </a:pP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500" kern="1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For a new data point </a:t>
            </a:r>
            <a:r>
              <a:rPr lang="en-US" sz="15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x_new</a:t>
            </a: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compute:</a:t>
            </a:r>
            <a:endPar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800"/>
              </a:spcAft>
              <a:tabLst>
                <a:tab pos="1551940" algn="l"/>
              </a:tabLst>
            </a:pP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f(</a:t>
            </a:r>
            <a:r>
              <a:rPr lang="en-US" sz="15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x_new</a:t>
            </a: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w * </a:t>
            </a:r>
            <a:r>
              <a:rPr lang="en-US" sz="15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x_new</a:t>
            </a: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b</a:t>
            </a:r>
            <a:endPar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800"/>
              </a:spcAft>
              <a:tabLst>
                <a:tab pos="1551940" algn="l"/>
              </a:tabLst>
            </a:pP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 Return the predicted class:</a:t>
            </a:r>
            <a:endPar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800"/>
              </a:spcAft>
              <a:tabLst>
                <a:tab pos="1551940" algn="l"/>
              </a:tabLst>
            </a:pP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if f(</a:t>
            </a:r>
            <a:r>
              <a:rPr lang="en-US" sz="1500" kern="1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x_new</a:t>
            </a: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&gt;= 0, return +1</a:t>
            </a:r>
            <a:endPar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Aft>
                <a:spcPts val="800"/>
              </a:spcAft>
              <a:tabLst>
                <a:tab pos="1551940" algn="l"/>
              </a:tabLst>
            </a:pPr>
            <a:r>
              <a:rPr lang="en-US"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else return -1</a:t>
            </a:r>
            <a:endParaRPr lang="en-IN" sz="1500" kern="1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4153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60" name="Google Shape;460;p33"/>
          <p:cNvSpPr/>
          <p:nvPr/>
        </p:nvSpPr>
        <p:spPr>
          <a:xfrm>
            <a:off x="724846" y="540126"/>
            <a:ext cx="468843" cy="473495"/>
          </a:xfrm>
          <a:prstGeom prst="rect">
            <a:avLst/>
          </a:prstGeom>
          <a:solidFill>
            <a:schemeClr val="accent4"/>
          </a:solidFill>
          <a:ln>
            <a:noFill/>
          </a:ln>
          <a:effectLst>
            <a:outerShdw dist="57150"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solidFill>
                  <a:srgbClr val="193253"/>
                </a:solidFill>
              </a:rPr>
              <a:t>1</a:t>
            </a:r>
            <a:endParaRPr sz="3000" dirty="0">
              <a:solidFill>
                <a:srgbClr val="193253"/>
              </a:solidFill>
            </a:endParaRPr>
          </a:p>
        </p:txBody>
      </p:sp>
      <p:sp>
        <p:nvSpPr>
          <p:cNvPr id="462" name="Google Shape;462;p33"/>
          <p:cNvSpPr txBox="1">
            <a:spLocks noGrp="1"/>
          </p:cNvSpPr>
          <p:nvPr>
            <p:ph type="title"/>
          </p:nvPr>
        </p:nvSpPr>
        <p:spPr>
          <a:xfrm>
            <a:off x="1376112" y="383021"/>
            <a:ext cx="7100852" cy="9705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Thyroid disease prediction using selective features and machine learning techniques</a:t>
            </a:r>
            <a:endParaRPr sz="2200" dirty="0"/>
          </a:p>
        </p:txBody>
      </p:sp>
      <p:sp>
        <p:nvSpPr>
          <p:cNvPr id="464" name="Google Shape;464;p33"/>
          <p:cNvSpPr txBox="1">
            <a:spLocks noGrp="1"/>
          </p:cNvSpPr>
          <p:nvPr>
            <p:ph type="subTitle" idx="2"/>
          </p:nvPr>
        </p:nvSpPr>
        <p:spPr>
          <a:xfrm>
            <a:off x="1424624" y="1536969"/>
            <a:ext cx="6868781" cy="2941936"/>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SzPct val="100000"/>
            </a:pPr>
            <a:r>
              <a:rPr lang="en-US" sz="1500" dirty="0"/>
              <a:t>Focuses on enhancing feature engineering techniques for machine learning.</a:t>
            </a:r>
          </a:p>
          <a:p>
            <a:pPr marL="0" lvl="0" indent="0" algn="just" rtl="0">
              <a:lnSpc>
                <a:spcPct val="150000"/>
              </a:lnSpc>
              <a:spcBef>
                <a:spcPts val="0"/>
              </a:spcBef>
              <a:spcAft>
                <a:spcPts val="0"/>
              </a:spcAft>
              <a:buSzPct val="100000"/>
            </a:pPr>
            <a:endParaRPr lang="en-US" sz="1500" dirty="0"/>
          </a:p>
          <a:p>
            <a:pPr marL="0" lvl="0" indent="0" algn="just" rtl="0">
              <a:lnSpc>
                <a:spcPct val="150000"/>
              </a:lnSpc>
              <a:spcBef>
                <a:spcPts val="0"/>
              </a:spcBef>
              <a:spcAft>
                <a:spcPts val="0"/>
              </a:spcAft>
              <a:buSzPct val="100000"/>
            </a:pPr>
            <a:r>
              <a:rPr lang="en-US" sz="1500" dirty="0"/>
              <a:t>Machine learning models with enhanced feature engineering are more accurate and computationally efficient for detecting thyroid diseases.</a:t>
            </a:r>
          </a:p>
          <a:p>
            <a:pPr marL="0" lvl="0" indent="0" algn="just" rtl="0">
              <a:lnSpc>
                <a:spcPct val="150000"/>
              </a:lnSpc>
              <a:spcBef>
                <a:spcPts val="0"/>
              </a:spcBef>
              <a:spcAft>
                <a:spcPts val="0"/>
              </a:spcAft>
              <a:buSzPct val="100000"/>
            </a:pPr>
            <a:endParaRPr lang="en-US" sz="1500" dirty="0"/>
          </a:p>
          <a:p>
            <a:pPr marL="0" lvl="0" indent="0" algn="just" rtl="0">
              <a:lnSpc>
                <a:spcPct val="150000"/>
              </a:lnSpc>
              <a:spcBef>
                <a:spcPts val="0"/>
              </a:spcBef>
              <a:spcAft>
                <a:spcPts val="0"/>
              </a:spcAft>
              <a:buSzPct val="100000"/>
            </a:pPr>
            <a:r>
              <a:rPr lang="en-US" sz="1500" dirty="0"/>
              <a:t>Accuracy of all proposed algorithm is arrived to show the best model.</a:t>
            </a:r>
            <a:endParaRPr sz="1500" dirty="0"/>
          </a:p>
        </p:txBody>
      </p:sp>
      <p:grpSp>
        <p:nvGrpSpPr>
          <p:cNvPr id="529" name="Google Shape;529;p33"/>
          <p:cNvGrpSpPr/>
          <p:nvPr/>
        </p:nvGrpSpPr>
        <p:grpSpPr>
          <a:xfrm>
            <a:off x="8172283" y="3710305"/>
            <a:ext cx="613980" cy="898195"/>
            <a:chOff x="6995008" y="3710305"/>
            <a:chExt cx="613980" cy="898195"/>
          </a:xfrm>
        </p:grpSpPr>
        <p:grpSp>
          <p:nvGrpSpPr>
            <p:cNvPr id="530" name="Google Shape;530;p33"/>
            <p:cNvGrpSpPr/>
            <p:nvPr/>
          </p:nvGrpSpPr>
          <p:grpSpPr>
            <a:xfrm rot="7465359" flipH="1">
              <a:off x="7141256" y="3729005"/>
              <a:ext cx="321483" cy="524007"/>
              <a:chOff x="8651472" y="792816"/>
              <a:chExt cx="321479" cy="524000"/>
            </a:xfrm>
          </p:grpSpPr>
          <p:sp>
            <p:nvSpPr>
              <p:cNvPr id="531" name="Google Shape;531;p33"/>
              <p:cNvSpPr/>
              <p:nvPr/>
            </p:nvSpPr>
            <p:spPr>
              <a:xfrm>
                <a:off x="8651472" y="792816"/>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3"/>
              <p:cNvSpPr/>
              <p:nvPr/>
            </p:nvSpPr>
            <p:spPr>
              <a:xfrm>
                <a:off x="8894258" y="1238123"/>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 name="Google Shape;533;p33"/>
            <p:cNvSpPr/>
            <p:nvPr/>
          </p:nvSpPr>
          <p:spPr>
            <a:xfrm rot="7465303" flipH="1">
              <a:off x="7164138" y="4389676"/>
              <a:ext cx="191919" cy="178458"/>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 name="Google Shape;534;p33"/>
          <p:cNvSpPr/>
          <p:nvPr/>
        </p:nvSpPr>
        <p:spPr>
          <a:xfrm rot="7465325" flipH="1">
            <a:off x="8146827" y="4002374"/>
            <a:ext cx="124182" cy="119742"/>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Arrow: Right 9">
            <a:extLst>
              <a:ext uri="{FF2B5EF4-FFF2-40B4-BE49-F238E27FC236}">
                <a16:creationId xmlns:a16="http://schemas.microsoft.com/office/drawing/2014/main" id="{D63A2B33-0BB2-660B-90EE-A4427EAEB1C1}"/>
              </a:ext>
            </a:extLst>
          </p:cNvPr>
          <p:cNvSpPr/>
          <p:nvPr/>
        </p:nvSpPr>
        <p:spPr>
          <a:xfrm>
            <a:off x="978195" y="1768067"/>
            <a:ext cx="313488" cy="99238"/>
          </a:xfrm>
          <a:prstGeom prst="rightArrow">
            <a:avLst/>
          </a:prstGeom>
          <a:solidFill>
            <a:srgbClr val="1932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42C7C708-C19A-7EF8-9F2E-E7F9285D3E48}"/>
              </a:ext>
            </a:extLst>
          </p:cNvPr>
          <p:cNvSpPr/>
          <p:nvPr/>
        </p:nvSpPr>
        <p:spPr>
          <a:xfrm>
            <a:off x="977006" y="3819705"/>
            <a:ext cx="314677" cy="99238"/>
          </a:xfrm>
          <a:prstGeom prst="rightArrow">
            <a:avLst/>
          </a:prstGeom>
          <a:solidFill>
            <a:srgbClr val="1932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Arrow: Right 11">
            <a:extLst>
              <a:ext uri="{FF2B5EF4-FFF2-40B4-BE49-F238E27FC236}">
                <a16:creationId xmlns:a16="http://schemas.microsoft.com/office/drawing/2014/main" id="{0D22D78C-273C-0626-C5ED-5B81FF586F15}"/>
              </a:ext>
            </a:extLst>
          </p:cNvPr>
          <p:cNvSpPr/>
          <p:nvPr/>
        </p:nvSpPr>
        <p:spPr>
          <a:xfrm>
            <a:off x="978195" y="2811143"/>
            <a:ext cx="314677" cy="99238"/>
          </a:xfrm>
          <a:prstGeom prst="rightArrow">
            <a:avLst/>
          </a:prstGeom>
          <a:solidFill>
            <a:srgbClr val="1932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E5A22D6-ECC9-9FC8-C336-9C62E9862C6A}"/>
              </a:ext>
            </a:extLst>
          </p:cNvPr>
          <p:cNvSpPr>
            <a:spLocks noGrp="1"/>
          </p:cNvSpPr>
          <p:nvPr>
            <p:ph type="title"/>
          </p:nvPr>
        </p:nvSpPr>
        <p:spPr>
          <a:xfrm>
            <a:off x="720725" y="533400"/>
            <a:ext cx="7702550" cy="573088"/>
          </a:xfrm>
        </p:spPr>
        <p:txBody>
          <a:bodyPr/>
          <a:lstStyle/>
          <a:p>
            <a:r>
              <a:rPr lang="en-US" sz="1500" dirty="0">
                <a:solidFill>
                  <a:srgbClr val="193253"/>
                </a:solidFill>
                <a:latin typeface="Open Sans" panose="020B0606030504020204" pitchFamily="34" charset="0"/>
                <a:ea typeface="Open Sans" panose="020B0606030504020204" pitchFamily="34" charset="0"/>
                <a:cs typeface="Open Sans" panose="020B0606030504020204" pitchFamily="34" charset="0"/>
              </a:rPr>
              <a:t>Packages  and Built-in Functions Used</a:t>
            </a:r>
            <a:endParaRPr lang="en-IN" sz="1500"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4E27EC5D-A1E2-DE61-32EE-7FC2302E553C}"/>
              </a:ext>
            </a:extLst>
          </p:cNvPr>
          <p:cNvSpPr txBox="1"/>
          <p:nvPr/>
        </p:nvSpPr>
        <p:spPr>
          <a:xfrm>
            <a:off x="720725" y="997380"/>
            <a:ext cx="7702550" cy="328955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Pandas</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a:t>
            </a:r>
            <a:r>
              <a:rPr lang="en-US" dirty="0" err="1">
                <a:solidFill>
                  <a:srgbClr val="193253"/>
                </a:solidFill>
                <a:latin typeface="Open Sans" panose="020B0606030504020204" pitchFamily="34" charset="0"/>
                <a:ea typeface="Open Sans" panose="020B0606030504020204" pitchFamily="34" charset="0"/>
                <a:cs typeface="Open Sans" panose="020B0606030504020204" pitchFamily="34" charset="0"/>
              </a:rPr>
              <a:t>read_csv</a:t>
            </a: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head()</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shape()</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info()</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drop()</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a:t>
            </a:r>
            <a:r>
              <a:rPr lang="en-US" dirty="0" err="1">
                <a:solidFill>
                  <a:srgbClr val="193253"/>
                </a:solidFill>
                <a:latin typeface="Open Sans" panose="020B0606030504020204" pitchFamily="34" charset="0"/>
                <a:ea typeface="Open Sans" panose="020B0606030504020204" pitchFamily="34" charset="0"/>
                <a:cs typeface="Open Sans" panose="020B0606030504020204" pitchFamily="34" charset="0"/>
              </a:rPr>
              <a:t>value_counts</a:t>
            </a: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a:t>
            </a:r>
            <a:r>
              <a:rPr lang="en-US" dirty="0" err="1">
                <a:solidFill>
                  <a:srgbClr val="193253"/>
                </a:solidFill>
                <a:latin typeface="Open Sans" panose="020B0606030504020204" pitchFamily="34" charset="0"/>
                <a:ea typeface="Open Sans" panose="020B0606030504020204" pitchFamily="34" charset="0"/>
                <a:cs typeface="Open Sans" panose="020B0606030504020204" pitchFamily="34" charset="0"/>
              </a:rPr>
              <a:t>isnull</a:t>
            </a: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describe()</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tail()</a:t>
            </a:r>
          </a:p>
        </p:txBody>
      </p:sp>
    </p:spTree>
    <p:extLst>
      <p:ext uri="{BB962C8B-B14F-4D97-AF65-F5344CB8AC3E}">
        <p14:creationId xmlns:p14="http://schemas.microsoft.com/office/powerpoint/2010/main" val="1730814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6F32A5-4681-6D62-63B8-146A13E3E5E7}"/>
              </a:ext>
            </a:extLst>
          </p:cNvPr>
          <p:cNvSpPr txBox="1"/>
          <p:nvPr/>
        </p:nvSpPr>
        <p:spPr>
          <a:xfrm>
            <a:off x="720725" y="633107"/>
            <a:ext cx="7702550" cy="199689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Matplotlib</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figure()</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title()</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show()</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a:t>
            </a:r>
            <a:r>
              <a:rPr lang="en-US" dirty="0" err="1">
                <a:solidFill>
                  <a:srgbClr val="193253"/>
                </a:solidFill>
                <a:latin typeface="Open Sans" panose="020B0606030504020204" pitchFamily="34" charset="0"/>
                <a:ea typeface="Open Sans" panose="020B0606030504020204" pitchFamily="34" charset="0"/>
                <a:cs typeface="Open Sans" panose="020B0606030504020204" pitchFamily="34" charset="0"/>
              </a:rPr>
              <a:t>xlabel</a:t>
            </a: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a:t>
            </a:r>
            <a:r>
              <a:rPr lang="en-US" dirty="0" err="1">
                <a:solidFill>
                  <a:srgbClr val="193253"/>
                </a:solidFill>
                <a:latin typeface="Open Sans" panose="020B0606030504020204" pitchFamily="34" charset="0"/>
                <a:ea typeface="Open Sans" panose="020B0606030504020204" pitchFamily="34" charset="0"/>
                <a:cs typeface="Open Sans" panose="020B0606030504020204" pitchFamily="34" charset="0"/>
              </a:rPr>
              <a:t>ylabel</a:t>
            </a: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4" name="TextBox 3">
            <a:extLst>
              <a:ext uri="{FF2B5EF4-FFF2-40B4-BE49-F238E27FC236}">
                <a16:creationId xmlns:a16="http://schemas.microsoft.com/office/drawing/2014/main" id="{41AE81F9-40FF-3AC1-EE94-3144021890E8}"/>
              </a:ext>
            </a:extLst>
          </p:cNvPr>
          <p:cNvSpPr txBox="1"/>
          <p:nvPr/>
        </p:nvSpPr>
        <p:spPr>
          <a:xfrm>
            <a:off x="821084" y="2630000"/>
            <a:ext cx="7702550" cy="199689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Seaborn</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boxplot()</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a:t>
            </a:r>
            <a:r>
              <a:rPr lang="en-US" dirty="0" err="1">
                <a:solidFill>
                  <a:srgbClr val="193253"/>
                </a:solidFill>
                <a:latin typeface="Open Sans" panose="020B0606030504020204" pitchFamily="34" charset="0"/>
                <a:ea typeface="Open Sans" panose="020B0606030504020204" pitchFamily="34" charset="0"/>
                <a:cs typeface="Open Sans" panose="020B0606030504020204" pitchFamily="34" charset="0"/>
              </a:rPr>
              <a:t>countplot</a:t>
            </a: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heatmap()</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scatterplot()</a:t>
            </a:r>
          </a:p>
          <a:p>
            <a:pPr marL="285750" lvl="1" indent="-285750">
              <a:lnSpc>
                <a:spcPct val="150000"/>
              </a:lnSpc>
              <a:buFont typeface="Arial" panose="020B0604020202020204" pitchFamily="34" charset="0"/>
              <a:buChar char="•"/>
            </a:pPr>
            <a:r>
              <a:rPr lang="en-US" dirty="0" err="1">
                <a:solidFill>
                  <a:srgbClr val="193253"/>
                </a:solidFill>
                <a:latin typeface="Open Sans" panose="020B0606030504020204" pitchFamily="34" charset="0"/>
                <a:ea typeface="Open Sans" panose="020B0606030504020204" pitchFamily="34" charset="0"/>
                <a:cs typeface="Open Sans" panose="020B0606030504020204" pitchFamily="34" charset="0"/>
              </a:rPr>
              <a:t>Numpy</a:t>
            </a:r>
            <a:endPar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803923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BBDC-B984-A7DB-5E54-9F0279645F6D}"/>
              </a:ext>
            </a:extLst>
          </p:cNvPr>
          <p:cNvSpPr>
            <a:spLocks noGrp="1"/>
          </p:cNvSpPr>
          <p:nvPr>
            <p:ph type="title"/>
          </p:nvPr>
        </p:nvSpPr>
        <p:spPr>
          <a:xfrm>
            <a:off x="648932" y="297894"/>
            <a:ext cx="7704000" cy="572700"/>
          </a:xfrm>
        </p:spPr>
        <p:txBody>
          <a:bodyPr/>
          <a:lstStyle/>
          <a:p>
            <a:r>
              <a:rPr lang="en-US" sz="2000" dirty="0"/>
              <a:t>PROJECT PIPELINE</a:t>
            </a:r>
            <a:endParaRPr lang="en-IN" sz="2000" dirty="0"/>
          </a:p>
        </p:txBody>
      </p:sp>
      <p:sp>
        <p:nvSpPr>
          <p:cNvPr id="3" name="Rectangle: Rounded Corners 2">
            <a:extLst>
              <a:ext uri="{FF2B5EF4-FFF2-40B4-BE49-F238E27FC236}">
                <a16:creationId xmlns:a16="http://schemas.microsoft.com/office/drawing/2014/main" id="{8FF2DCCA-B82D-C89A-1CB0-AF852FA5E74A}"/>
              </a:ext>
            </a:extLst>
          </p:cNvPr>
          <p:cNvSpPr/>
          <p:nvPr/>
        </p:nvSpPr>
        <p:spPr>
          <a:xfrm>
            <a:off x="810791" y="954560"/>
            <a:ext cx="1338523" cy="670893"/>
          </a:xfrm>
          <a:prstGeom prst="round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6" name="TextBox 5">
            <a:extLst>
              <a:ext uri="{FF2B5EF4-FFF2-40B4-BE49-F238E27FC236}">
                <a16:creationId xmlns:a16="http://schemas.microsoft.com/office/drawing/2014/main" id="{FF671B6B-19A9-9A43-31E0-07476E001A52}"/>
              </a:ext>
            </a:extLst>
          </p:cNvPr>
          <p:cNvSpPr txBox="1"/>
          <p:nvPr/>
        </p:nvSpPr>
        <p:spPr>
          <a:xfrm>
            <a:off x="830217" y="1023769"/>
            <a:ext cx="1281120" cy="523220"/>
          </a:xfrm>
          <a:prstGeom prst="rect">
            <a:avLst/>
          </a:prstGeom>
          <a:noFill/>
        </p:spPr>
        <p:txBody>
          <a:bodyPr wrap="none" rtlCol="0">
            <a:spAutoFit/>
          </a:bodyPr>
          <a:lstStyle/>
          <a:p>
            <a:pPr algn="ctr"/>
            <a:r>
              <a:rPr lang="en-US" dirty="0">
                <a:solidFill>
                  <a:schemeClr val="tx1"/>
                </a:solidFill>
              </a:rPr>
              <a:t>Exploratory</a:t>
            </a:r>
          </a:p>
          <a:p>
            <a:pPr algn="ctr"/>
            <a:r>
              <a:rPr lang="en-US" dirty="0">
                <a:solidFill>
                  <a:schemeClr val="tx1"/>
                </a:solidFill>
              </a:rPr>
              <a:t>Data Analysis</a:t>
            </a:r>
          </a:p>
        </p:txBody>
      </p:sp>
      <p:sp>
        <p:nvSpPr>
          <p:cNvPr id="11" name="Rectangle: Rounded Corners 10">
            <a:extLst>
              <a:ext uri="{FF2B5EF4-FFF2-40B4-BE49-F238E27FC236}">
                <a16:creationId xmlns:a16="http://schemas.microsoft.com/office/drawing/2014/main" id="{F4BFA354-5D9D-CB7F-1EC1-7CE467D22727}"/>
              </a:ext>
            </a:extLst>
          </p:cNvPr>
          <p:cNvSpPr/>
          <p:nvPr/>
        </p:nvSpPr>
        <p:spPr>
          <a:xfrm>
            <a:off x="4608008" y="2027475"/>
            <a:ext cx="922044" cy="628170"/>
          </a:xfrm>
          <a:prstGeom prst="round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2" name="TextBox 11">
            <a:extLst>
              <a:ext uri="{FF2B5EF4-FFF2-40B4-BE49-F238E27FC236}">
                <a16:creationId xmlns:a16="http://schemas.microsoft.com/office/drawing/2014/main" id="{8B8DA491-D3DB-D398-A1ED-DBCDAEEA63DC}"/>
              </a:ext>
            </a:extLst>
          </p:cNvPr>
          <p:cNvSpPr txBox="1"/>
          <p:nvPr/>
        </p:nvSpPr>
        <p:spPr>
          <a:xfrm>
            <a:off x="4723422" y="2084329"/>
            <a:ext cx="691215" cy="523220"/>
          </a:xfrm>
          <a:prstGeom prst="rect">
            <a:avLst/>
          </a:prstGeom>
          <a:noFill/>
        </p:spPr>
        <p:txBody>
          <a:bodyPr wrap="none" rtlCol="0">
            <a:spAutoFit/>
          </a:bodyPr>
          <a:lstStyle/>
          <a:p>
            <a:pPr algn="ctr"/>
            <a:r>
              <a:rPr lang="en-US" dirty="0">
                <a:solidFill>
                  <a:schemeClr val="tx1"/>
                </a:solidFill>
              </a:rPr>
              <a:t> </a:t>
            </a:r>
            <a:r>
              <a:rPr lang="en-IN" dirty="0">
                <a:solidFill>
                  <a:schemeClr val="tx1"/>
                </a:solidFill>
              </a:rPr>
              <a:t>Train </a:t>
            </a:r>
          </a:p>
          <a:p>
            <a:pPr algn="ctr"/>
            <a:r>
              <a:rPr lang="en-IN" dirty="0">
                <a:solidFill>
                  <a:schemeClr val="tx1"/>
                </a:solidFill>
              </a:rPr>
              <a:t>Data</a:t>
            </a:r>
            <a:endParaRPr lang="en-US" dirty="0">
              <a:solidFill>
                <a:schemeClr val="tx1"/>
              </a:solidFill>
            </a:endParaRPr>
          </a:p>
        </p:txBody>
      </p:sp>
      <p:sp>
        <p:nvSpPr>
          <p:cNvPr id="13" name="Rectangle: Rounded Corners 12">
            <a:extLst>
              <a:ext uri="{FF2B5EF4-FFF2-40B4-BE49-F238E27FC236}">
                <a16:creationId xmlns:a16="http://schemas.microsoft.com/office/drawing/2014/main" id="{428AC065-9B90-E8A1-5441-F4657847C8F4}"/>
              </a:ext>
            </a:extLst>
          </p:cNvPr>
          <p:cNvSpPr/>
          <p:nvPr/>
        </p:nvSpPr>
        <p:spPr>
          <a:xfrm>
            <a:off x="6347659" y="954560"/>
            <a:ext cx="957802" cy="661639"/>
          </a:xfrm>
          <a:prstGeom prst="round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194E0ADD-88B2-B913-F2CC-70CA8A4F120E}"/>
              </a:ext>
            </a:extLst>
          </p:cNvPr>
          <p:cNvSpPr txBox="1"/>
          <p:nvPr/>
        </p:nvSpPr>
        <p:spPr>
          <a:xfrm>
            <a:off x="6538103" y="1027486"/>
            <a:ext cx="562975" cy="523220"/>
          </a:xfrm>
          <a:prstGeom prst="rect">
            <a:avLst/>
          </a:prstGeom>
          <a:noFill/>
        </p:spPr>
        <p:txBody>
          <a:bodyPr wrap="none" rtlCol="0">
            <a:spAutoFit/>
          </a:bodyPr>
          <a:lstStyle/>
          <a:p>
            <a:pPr algn="ctr"/>
            <a:r>
              <a:rPr lang="en-US" dirty="0">
                <a:solidFill>
                  <a:schemeClr val="tx1"/>
                </a:solidFill>
              </a:rPr>
              <a:t>Test</a:t>
            </a:r>
          </a:p>
          <a:p>
            <a:pPr algn="ctr"/>
            <a:r>
              <a:rPr lang="en-US" dirty="0">
                <a:solidFill>
                  <a:schemeClr val="tx1"/>
                </a:solidFill>
              </a:rPr>
              <a:t>Data</a:t>
            </a:r>
            <a:endParaRPr lang="en-IN" dirty="0">
              <a:solidFill>
                <a:schemeClr val="tx1"/>
              </a:solidFill>
            </a:endParaRPr>
          </a:p>
        </p:txBody>
      </p:sp>
      <p:sp>
        <p:nvSpPr>
          <p:cNvPr id="15" name="Rectangle: Rounded Corners 14">
            <a:extLst>
              <a:ext uri="{FF2B5EF4-FFF2-40B4-BE49-F238E27FC236}">
                <a16:creationId xmlns:a16="http://schemas.microsoft.com/office/drawing/2014/main" id="{1058F822-A08B-5FCE-5D13-EACE1D78DA02}"/>
              </a:ext>
            </a:extLst>
          </p:cNvPr>
          <p:cNvSpPr/>
          <p:nvPr/>
        </p:nvSpPr>
        <p:spPr>
          <a:xfrm>
            <a:off x="4304111" y="3123775"/>
            <a:ext cx="1504662" cy="572700"/>
          </a:xfrm>
          <a:prstGeom prst="round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6" name="TextBox 15">
            <a:extLst>
              <a:ext uri="{FF2B5EF4-FFF2-40B4-BE49-F238E27FC236}">
                <a16:creationId xmlns:a16="http://schemas.microsoft.com/office/drawing/2014/main" id="{A8F120A5-80F7-5FD9-058E-931EAD512081}"/>
              </a:ext>
            </a:extLst>
          </p:cNvPr>
          <p:cNvSpPr txBox="1"/>
          <p:nvPr/>
        </p:nvSpPr>
        <p:spPr>
          <a:xfrm>
            <a:off x="4216521" y="3145047"/>
            <a:ext cx="1755051" cy="523220"/>
          </a:xfrm>
          <a:prstGeom prst="rect">
            <a:avLst/>
          </a:prstGeom>
          <a:noFill/>
        </p:spPr>
        <p:txBody>
          <a:bodyPr wrap="square" rtlCol="0">
            <a:spAutoFit/>
          </a:bodyPr>
          <a:lstStyle/>
          <a:p>
            <a:pPr algn="ctr"/>
            <a:r>
              <a:rPr lang="en-US" dirty="0">
                <a:solidFill>
                  <a:schemeClr val="tx1"/>
                </a:solidFill>
              </a:rPr>
              <a:t>Build Model</a:t>
            </a:r>
          </a:p>
          <a:p>
            <a:pPr algn="ctr"/>
            <a:r>
              <a:rPr lang="en-US" dirty="0">
                <a:solidFill>
                  <a:schemeClr val="tx1"/>
                </a:solidFill>
              </a:rPr>
              <a:t>( RF, LR, SVM )</a:t>
            </a:r>
            <a:endParaRPr lang="en-IN" dirty="0">
              <a:solidFill>
                <a:schemeClr val="tx1"/>
              </a:solidFill>
            </a:endParaRPr>
          </a:p>
        </p:txBody>
      </p:sp>
      <p:sp>
        <p:nvSpPr>
          <p:cNvPr id="17" name="Rectangle: Rounded Corners 16">
            <a:extLst>
              <a:ext uri="{FF2B5EF4-FFF2-40B4-BE49-F238E27FC236}">
                <a16:creationId xmlns:a16="http://schemas.microsoft.com/office/drawing/2014/main" id="{34EB419E-870B-094D-BDC8-AAE03DC06C52}"/>
              </a:ext>
            </a:extLst>
          </p:cNvPr>
          <p:cNvSpPr/>
          <p:nvPr/>
        </p:nvSpPr>
        <p:spPr>
          <a:xfrm>
            <a:off x="6348281" y="3086318"/>
            <a:ext cx="957802" cy="626460"/>
          </a:xfrm>
          <a:prstGeom prst="round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8" name="TextBox 17">
            <a:extLst>
              <a:ext uri="{FF2B5EF4-FFF2-40B4-BE49-F238E27FC236}">
                <a16:creationId xmlns:a16="http://schemas.microsoft.com/office/drawing/2014/main" id="{F76A5152-A115-BEF3-7C78-F5FC1C797C0C}"/>
              </a:ext>
            </a:extLst>
          </p:cNvPr>
          <p:cNvSpPr txBox="1"/>
          <p:nvPr/>
        </p:nvSpPr>
        <p:spPr>
          <a:xfrm>
            <a:off x="6484223" y="3124065"/>
            <a:ext cx="671980" cy="523220"/>
          </a:xfrm>
          <a:prstGeom prst="rect">
            <a:avLst/>
          </a:prstGeom>
          <a:noFill/>
        </p:spPr>
        <p:txBody>
          <a:bodyPr wrap="none" rtlCol="0">
            <a:spAutoFit/>
          </a:bodyPr>
          <a:lstStyle/>
          <a:p>
            <a:pPr algn="ctr"/>
            <a:r>
              <a:rPr lang="en-US" dirty="0">
                <a:solidFill>
                  <a:schemeClr val="tx1"/>
                </a:solidFill>
              </a:rPr>
              <a:t>Best</a:t>
            </a:r>
          </a:p>
          <a:p>
            <a:pPr algn="ctr"/>
            <a:r>
              <a:rPr lang="en-US" dirty="0">
                <a:solidFill>
                  <a:schemeClr val="tx1"/>
                </a:solidFill>
              </a:rPr>
              <a:t>Model</a:t>
            </a:r>
            <a:endParaRPr lang="en-IN" dirty="0">
              <a:solidFill>
                <a:schemeClr val="tx1"/>
              </a:solidFill>
            </a:endParaRPr>
          </a:p>
        </p:txBody>
      </p:sp>
      <p:sp>
        <p:nvSpPr>
          <p:cNvPr id="19" name="Rectangle: Rounded Corners 18">
            <a:extLst>
              <a:ext uri="{FF2B5EF4-FFF2-40B4-BE49-F238E27FC236}">
                <a16:creationId xmlns:a16="http://schemas.microsoft.com/office/drawing/2014/main" id="{2BACE142-14C8-0A94-5639-05AD397C1E36}"/>
              </a:ext>
            </a:extLst>
          </p:cNvPr>
          <p:cNvSpPr/>
          <p:nvPr/>
        </p:nvSpPr>
        <p:spPr>
          <a:xfrm>
            <a:off x="5937716" y="4200263"/>
            <a:ext cx="1755051" cy="626460"/>
          </a:xfrm>
          <a:prstGeom prst="round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0" name="TextBox 19">
            <a:extLst>
              <a:ext uri="{FF2B5EF4-FFF2-40B4-BE49-F238E27FC236}">
                <a16:creationId xmlns:a16="http://schemas.microsoft.com/office/drawing/2014/main" id="{491CCA49-F19E-3EC1-BA61-CB7C076ACDC8}"/>
              </a:ext>
            </a:extLst>
          </p:cNvPr>
          <p:cNvSpPr txBox="1"/>
          <p:nvPr/>
        </p:nvSpPr>
        <p:spPr>
          <a:xfrm>
            <a:off x="5891464" y="4238010"/>
            <a:ext cx="1755051" cy="523220"/>
          </a:xfrm>
          <a:prstGeom prst="rect">
            <a:avLst/>
          </a:prstGeom>
          <a:noFill/>
        </p:spPr>
        <p:txBody>
          <a:bodyPr wrap="square" rtlCol="0">
            <a:spAutoFit/>
          </a:bodyPr>
          <a:lstStyle/>
          <a:p>
            <a:pPr algn="ctr"/>
            <a:r>
              <a:rPr lang="en-US" dirty="0">
                <a:solidFill>
                  <a:schemeClr val="tx1"/>
                </a:solidFill>
              </a:rPr>
              <a:t>Thyroid Classification</a:t>
            </a:r>
            <a:endParaRPr lang="en-IN" dirty="0">
              <a:solidFill>
                <a:schemeClr val="tx1"/>
              </a:solidFill>
            </a:endParaRPr>
          </a:p>
        </p:txBody>
      </p:sp>
      <p:sp>
        <p:nvSpPr>
          <p:cNvPr id="21" name="Arrow: Right 20">
            <a:extLst>
              <a:ext uri="{FF2B5EF4-FFF2-40B4-BE49-F238E27FC236}">
                <a16:creationId xmlns:a16="http://schemas.microsoft.com/office/drawing/2014/main" id="{44E2B74D-52F0-3C9E-7DA2-5DB5ED79A30A}"/>
              </a:ext>
            </a:extLst>
          </p:cNvPr>
          <p:cNvSpPr/>
          <p:nvPr/>
        </p:nvSpPr>
        <p:spPr>
          <a:xfrm>
            <a:off x="2149314" y="1180145"/>
            <a:ext cx="578440" cy="237152"/>
          </a:xfrm>
          <a:prstGeom prst="rightArrow">
            <a:avLst/>
          </a:prstGeom>
          <a:solidFill>
            <a:schemeClr val="tx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id="{DB5AAE25-3403-6788-B925-E4B3E4646EC1}"/>
              </a:ext>
            </a:extLst>
          </p:cNvPr>
          <p:cNvSpPr/>
          <p:nvPr/>
        </p:nvSpPr>
        <p:spPr>
          <a:xfrm>
            <a:off x="3993162" y="1176057"/>
            <a:ext cx="507770" cy="241240"/>
          </a:xfrm>
          <a:prstGeom prst="rightArrow">
            <a:avLst/>
          </a:prstGeom>
          <a:solidFill>
            <a:schemeClr val="tx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id="{8A4DF01A-46AA-A563-6C69-E111F13DC994}"/>
              </a:ext>
            </a:extLst>
          </p:cNvPr>
          <p:cNvSpPr/>
          <p:nvPr/>
        </p:nvSpPr>
        <p:spPr>
          <a:xfrm>
            <a:off x="5534398" y="1199683"/>
            <a:ext cx="813261" cy="232262"/>
          </a:xfrm>
          <a:prstGeom prst="rightArrow">
            <a:avLst/>
          </a:prstGeom>
          <a:solidFill>
            <a:schemeClr val="tx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6A0CCAD8-3977-C85C-7B36-2C157A017329}"/>
              </a:ext>
            </a:extLst>
          </p:cNvPr>
          <p:cNvSpPr/>
          <p:nvPr/>
        </p:nvSpPr>
        <p:spPr>
          <a:xfrm rot="5400000">
            <a:off x="6090590" y="2231772"/>
            <a:ext cx="1471940" cy="237152"/>
          </a:xfrm>
          <a:prstGeom prst="rightArrow">
            <a:avLst/>
          </a:prstGeom>
          <a:solidFill>
            <a:schemeClr val="tx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id="{7E5287CE-442B-8F17-36E5-3DA1631F56FA}"/>
              </a:ext>
            </a:extLst>
          </p:cNvPr>
          <p:cNvSpPr/>
          <p:nvPr/>
        </p:nvSpPr>
        <p:spPr>
          <a:xfrm rot="5400000">
            <a:off x="4868017" y="1686539"/>
            <a:ext cx="402022" cy="270597"/>
          </a:xfrm>
          <a:prstGeom prst="rightArrow">
            <a:avLst/>
          </a:prstGeom>
          <a:solidFill>
            <a:schemeClr val="tx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id="{B0F69F0A-22CC-A06F-F93D-5DC0104C9DB5}"/>
              </a:ext>
            </a:extLst>
          </p:cNvPr>
          <p:cNvSpPr/>
          <p:nvPr/>
        </p:nvSpPr>
        <p:spPr>
          <a:xfrm rot="10800000">
            <a:off x="7296201" y="3283698"/>
            <a:ext cx="738465" cy="259899"/>
          </a:xfrm>
          <a:prstGeom prst="rightArrow">
            <a:avLst/>
          </a:prstGeom>
          <a:solidFill>
            <a:schemeClr val="tx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9" name="Arrow: Right 28">
            <a:extLst>
              <a:ext uri="{FF2B5EF4-FFF2-40B4-BE49-F238E27FC236}">
                <a16:creationId xmlns:a16="http://schemas.microsoft.com/office/drawing/2014/main" id="{73E3CD81-73AA-4637-34F0-830B2E804CCF}"/>
              </a:ext>
            </a:extLst>
          </p:cNvPr>
          <p:cNvSpPr/>
          <p:nvPr/>
        </p:nvSpPr>
        <p:spPr>
          <a:xfrm rot="5400000">
            <a:off x="6591006" y="3840219"/>
            <a:ext cx="478849" cy="241240"/>
          </a:xfrm>
          <a:prstGeom prst="rightArrow">
            <a:avLst/>
          </a:prstGeom>
          <a:solidFill>
            <a:schemeClr val="tx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0" name="Arrow: Right 29">
            <a:extLst>
              <a:ext uri="{FF2B5EF4-FFF2-40B4-BE49-F238E27FC236}">
                <a16:creationId xmlns:a16="http://schemas.microsoft.com/office/drawing/2014/main" id="{A63253C9-D6B9-0D68-A35F-417C65A99AB0}"/>
              </a:ext>
            </a:extLst>
          </p:cNvPr>
          <p:cNvSpPr/>
          <p:nvPr/>
        </p:nvSpPr>
        <p:spPr>
          <a:xfrm rot="5400000">
            <a:off x="4830693" y="2750143"/>
            <a:ext cx="476667" cy="270597"/>
          </a:xfrm>
          <a:prstGeom prst="rightArrow">
            <a:avLst/>
          </a:prstGeom>
          <a:solidFill>
            <a:schemeClr val="tx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4" name="Cylinder 33">
            <a:extLst>
              <a:ext uri="{FF2B5EF4-FFF2-40B4-BE49-F238E27FC236}">
                <a16:creationId xmlns:a16="http://schemas.microsoft.com/office/drawing/2014/main" id="{CCBFB33D-A829-FB63-6E84-FA3354C16492}"/>
              </a:ext>
            </a:extLst>
          </p:cNvPr>
          <p:cNvSpPr/>
          <p:nvPr/>
        </p:nvSpPr>
        <p:spPr>
          <a:xfrm>
            <a:off x="1006777" y="2256891"/>
            <a:ext cx="953157" cy="531778"/>
          </a:xfrm>
          <a:prstGeom prst="can">
            <a:avLst/>
          </a:prstGeom>
          <a:solidFill>
            <a:srgbClr val="D1E4FC"/>
          </a:solidFill>
          <a:ln>
            <a:solidFill>
              <a:srgbClr val="19325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FF27922C-593A-BC78-D84A-2EE4D9E0D5C9}"/>
              </a:ext>
            </a:extLst>
          </p:cNvPr>
          <p:cNvSpPr txBox="1"/>
          <p:nvPr/>
        </p:nvSpPr>
        <p:spPr>
          <a:xfrm>
            <a:off x="1095578" y="2422384"/>
            <a:ext cx="851515" cy="307777"/>
          </a:xfrm>
          <a:prstGeom prst="rect">
            <a:avLst/>
          </a:prstGeom>
          <a:noFill/>
        </p:spPr>
        <p:txBody>
          <a:bodyPr wrap="none" rtlCol="0">
            <a:spAutoFit/>
          </a:bodyPr>
          <a:lstStyle/>
          <a:p>
            <a:pPr algn="ctr"/>
            <a:r>
              <a:rPr lang="en-US" dirty="0">
                <a:solidFill>
                  <a:schemeClr val="tx1"/>
                </a:solidFill>
              </a:rPr>
              <a:t>Dataset </a:t>
            </a:r>
          </a:p>
        </p:txBody>
      </p:sp>
      <p:sp>
        <p:nvSpPr>
          <p:cNvPr id="36" name="Rectangle: Rounded Corners 35">
            <a:extLst>
              <a:ext uri="{FF2B5EF4-FFF2-40B4-BE49-F238E27FC236}">
                <a16:creationId xmlns:a16="http://schemas.microsoft.com/office/drawing/2014/main" id="{48D18E90-C634-D9D9-D872-9B5ECB3C51AF}"/>
              </a:ext>
            </a:extLst>
          </p:cNvPr>
          <p:cNvSpPr/>
          <p:nvPr/>
        </p:nvSpPr>
        <p:spPr>
          <a:xfrm>
            <a:off x="2727754" y="954560"/>
            <a:ext cx="1265408" cy="661639"/>
          </a:xfrm>
          <a:prstGeom prst="round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7" name="TextBox 36">
            <a:extLst>
              <a:ext uri="{FF2B5EF4-FFF2-40B4-BE49-F238E27FC236}">
                <a16:creationId xmlns:a16="http://schemas.microsoft.com/office/drawing/2014/main" id="{C3D8AE8A-F59C-ECF8-9BFD-3052CF904E1B}"/>
              </a:ext>
            </a:extLst>
          </p:cNvPr>
          <p:cNvSpPr txBox="1"/>
          <p:nvPr/>
        </p:nvSpPr>
        <p:spPr>
          <a:xfrm>
            <a:off x="2727754" y="1023769"/>
            <a:ext cx="1329211" cy="523220"/>
          </a:xfrm>
          <a:prstGeom prst="rect">
            <a:avLst/>
          </a:prstGeom>
          <a:noFill/>
        </p:spPr>
        <p:txBody>
          <a:bodyPr wrap="none" rtlCol="0">
            <a:spAutoFit/>
          </a:bodyPr>
          <a:lstStyle/>
          <a:p>
            <a:pPr algn="ctr"/>
            <a:r>
              <a:rPr lang="en-US" dirty="0">
                <a:solidFill>
                  <a:schemeClr val="tx1"/>
                </a:solidFill>
              </a:rPr>
              <a:t>Data</a:t>
            </a:r>
          </a:p>
          <a:p>
            <a:pPr algn="ctr"/>
            <a:r>
              <a:rPr lang="en-US" dirty="0">
                <a:solidFill>
                  <a:schemeClr val="tx1"/>
                </a:solidFill>
              </a:rPr>
              <a:t>Preprocessing</a:t>
            </a:r>
            <a:endParaRPr lang="en-IN" dirty="0">
              <a:solidFill>
                <a:schemeClr val="tx1"/>
              </a:solidFill>
            </a:endParaRPr>
          </a:p>
        </p:txBody>
      </p:sp>
      <p:sp>
        <p:nvSpPr>
          <p:cNvPr id="38" name="Rectangle: Rounded Corners 37">
            <a:extLst>
              <a:ext uri="{FF2B5EF4-FFF2-40B4-BE49-F238E27FC236}">
                <a16:creationId xmlns:a16="http://schemas.microsoft.com/office/drawing/2014/main" id="{AF3E8AB0-9C79-54F4-4BD0-F0A531811EF6}"/>
              </a:ext>
            </a:extLst>
          </p:cNvPr>
          <p:cNvSpPr/>
          <p:nvPr/>
        </p:nvSpPr>
        <p:spPr>
          <a:xfrm>
            <a:off x="4500932" y="954560"/>
            <a:ext cx="1029119" cy="661639"/>
          </a:xfrm>
          <a:prstGeom prst="round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9" name="TextBox 38">
            <a:extLst>
              <a:ext uri="{FF2B5EF4-FFF2-40B4-BE49-F238E27FC236}">
                <a16:creationId xmlns:a16="http://schemas.microsoft.com/office/drawing/2014/main" id="{E0E19C6F-97BB-E248-49F6-8993DC90B9EB}"/>
              </a:ext>
            </a:extLst>
          </p:cNvPr>
          <p:cNvSpPr txBox="1"/>
          <p:nvPr/>
        </p:nvSpPr>
        <p:spPr>
          <a:xfrm>
            <a:off x="4608007" y="1027486"/>
            <a:ext cx="872354" cy="523220"/>
          </a:xfrm>
          <a:prstGeom prst="rect">
            <a:avLst/>
          </a:prstGeom>
          <a:noFill/>
        </p:spPr>
        <p:txBody>
          <a:bodyPr wrap="none" rtlCol="0">
            <a:spAutoFit/>
          </a:bodyPr>
          <a:lstStyle/>
          <a:p>
            <a:pPr algn="ctr"/>
            <a:r>
              <a:rPr lang="en-US" dirty="0">
                <a:solidFill>
                  <a:schemeClr val="tx1"/>
                </a:solidFill>
              </a:rPr>
              <a:t>Splitting </a:t>
            </a:r>
          </a:p>
          <a:p>
            <a:pPr algn="ctr"/>
            <a:r>
              <a:rPr lang="en-US" dirty="0">
                <a:solidFill>
                  <a:schemeClr val="tx1"/>
                </a:solidFill>
              </a:rPr>
              <a:t>Dataset</a:t>
            </a:r>
          </a:p>
        </p:txBody>
      </p:sp>
      <p:sp>
        <p:nvSpPr>
          <p:cNvPr id="40" name="Rectangle: Rounded Corners 39">
            <a:extLst>
              <a:ext uri="{FF2B5EF4-FFF2-40B4-BE49-F238E27FC236}">
                <a16:creationId xmlns:a16="http://schemas.microsoft.com/office/drawing/2014/main" id="{0DA436C5-FD0D-6131-2D97-B7FC8DE9D23C}"/>
              </a:ext>
            </a:extLst>
          </p:cNvPr>
          <p:cNvSpPr/>
          <p:nvPr/>
        </p:nvSpPr>
        <p:spPr>
          <a:xfrm>
            <a:off x="8038209" y="3214580"/>
            <a:ext cx="957802" cy="348512"/>
          </a:xfrm>
          <a:prstGeom prst="round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1" name="TextBox 40">
            <a:extLst>
              <a:ext uri="{FF2B5EF4-FFF2-40B4-BE49-F238E27FC236}">
                <a16:creationId xmlns:a16="http://schemas.microsoft.com/office/drawing/2014/main" id="{50282F41-E9D5-A760-B202-22ADCB9676CB}"/>
              </a:ext>
            </a:extLst>
          </p:cNvPr>
          <p:cNvSpPr txBox="1"/>
          <p:nvPr/>
        </p:nvSpPr>
        <p:spPr>
          <a:xfrm>
            <a:off x="8174151" y="3252327"/>
            <a:ext cx="682376" cy="307777"/>
          </a:xfrm>
          <a:prstGeom prst="rect">
            <a:avLst/>
          </a:prstGeom>
          <a:noFill/>
        </p:spPr>
        <p:txBody>
          <a:bodyPr wrap="square" rtlCol="0">
            <a:spAutoFit/>
          </a:bodyPr>
          <a:lstStyle/>
          <a:p>
            <a:pPr algn="ctr"/>
            <a:r>
              <a:rPr lang="en-US" dirty="0">
                <a:solidFill>
                  <a:schemeClr val="tx1"/>
                </a:solidFill>
              </a:rPr>
              <a:t>Input</a:t>
            </a:r>
          </a:p>
        </p:txBody>
      </p:sp>
      <p:sp>
        <p:nvSpPr>
          <p:cNvPr id="42" name="Arrow: Right 41">
            <a:extLst>
              <a:ext uri="{FF2B5EF4-FFF2-40B4-BE49-F238E27FC236}">
                <a16:creationId xmlns:a16="http://schemas.microsoft.com/office/drawing/2014/main" id="{53DD3088-062A-E3F5-F8A0-46C05BCA68D0}"/>
              </a:ext>
            </a:extLst>
          </p:cNvPr>
          <p:cNvSpPr/>
          <p:nvPr/>
        </p:nvSpPr>
        <p:spPr>
          <a:xfrm>
            <a:off x="5792349" y="3291890"/>
            <a:ext cx="551876" cy="241240"/>
          </a:xfrm>
          <a:prstGeom prst="rightArrow">
            <a:avLst/>
          </a:prstGeom>
          <a:solidFill>
            <a:schemeClr val="tx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3" name="Arrow: Right 42">
            <a:extLst>
              <a:ext uri="{FF2B5EF4-FFF2-40B4-BE49-F238E27FC236}">
                <a16:creationId xmlns:a16="http://schemas.microsoft.com/office/drawing/2014/main" id="{6561D150-411E-E0F2-A297-28C117235C5E}"/>
              </a:ext>
            </a:extLst>
          </p:cNvPr>
          <p:cNvSpPr/>
          <p:nvPr/>
        </p:nvSpPr>
        <p:spPr>
          <a:xfrm rot="16200000">
            <a:off x="1110757" y="1861935"/>
            <a:ext cx="745195" cy="270597"/>
          </a:xfrm>
          <a:prstGeom prst="rightArrow">
            <a:avLst/>
          </a:prstGeom>
          <a:solidFill>
            <a:schemeClr val="tx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93242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206B-7EF0-FE83-3DD0-8CC6BA94556D}"/>
              </a:ext>
            </a:extLst>
          </p:cNvPr>
          <p:cNvSpPr>
            <a:spLocks noGrp="1"/>
          </p:cNvSpPr>
          <p:nvPr>
            <p:ph type="title"/>
          </p:nvPr>
        </p:nvSpPr>
        <p:spPr/>
        <p:txBody>
          <a:bodyPr/>
          <a:lstStyle/>
          <a:p>
            <a:pPr algn="ctr"/>
            <a:r>
              <a:rPr lang="en-US" sz="2000" dirty="0"/>
              <a:t>TIMELINE</a:t>
            </a:r>
            <a:endParaRPr lang="en-IN" sz="2000" dirty="0"/>
          </a:p>
        </p:txBody>
      </p:sp>
      <p:sp>
        <p:nvSpPr>
          <p:cNvPr id="3" name="TextBox 2">
            <a:extLst>
              <a:ext uri="{FF2B5EF4-FFF2-40B4-BE49-F238E27FC236}">
                <a16:creationId xmlns:a16="http://schemas.microsoft.com/office/drawing/2014/main" id="{D66E44FD-2E5B-35B6-3B7F-1BB10A7B155F}"/>
              </a:ext>
            </a:extLst>
          </p:cNvPr>
          <p:cNvSpPr txBox="1"/>
          <p:nvPr/>
        </p:nvSpPr>
        <p:spPr>
          <a:xfrm>
            <a:off x="720000" y="1106516"/>
            <a:ext cx="7702550" cy="328955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b="1" dirty="0">
                <a:solidFill>
                  <a:srgbClr val="193253"/>
                </a:solidFill>
                <a:latin typeface="Open Sans" panose="020B0606030504020204" pitchFamily="34" charset="0"/>
                <a:ea typeface="Open Sans" panose="020B0606030504020204" pitchFamily="34" charset="0"/>
                <a:cs typeface="Open Sans" panose="020B0606030504020204" pitchFamily="34" charset="0"/>
              </a:rPr>
              <a:t>Sprint release 1</a:t>
            </a:r>
          </a:p>
          <a:p>
            <a:pPr lvl="1">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Model building using Random Forest</a:t>
            </a:r>
          </a:p>
          <a:p>
            <a:pPr lvl="1">
              <a:lnSpc>
                <a:spcPct val="150000"/>
              </a:lnSpc>
            </a:pPr>
            <a:endPar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a:p>
            <a:pPr marL="285750" lvl="1" indent="-285750">
              <a:lnSpc>
                <a:spcPct val="150000"/>
              </a:lnSpc>
              <a:buFont typeface="Arial" panose="020B0604020202020204" pitchFamily="34" charset="0"/>
              <a:buChar char="•"/>
            </a:pPr>
            <a:r>
              <a:rPr lang="en-US" b="1" dirty="0">
                <a:solidFill>
                  <a:srgbClr val="193253"/>
                </a:solidFill>
                <a:latin typeface="Open Sans" panose="020B0606030504020204" pitchFamily="34" charset="0"/>
                <a:ea typeface="Open Sans" panose="020B0606030504020204" pitchFamily="34" charset="0"/>
                <a:cs typeface="Open Sans" panose="020B0606030504020204" pitchFamily="34" charset="0"/>
              </a:rPr>
              <a:t>Sprint release 2</a:t>
            </a:r>
          </a:p>
          <a:p>
            <a:pPr lvl="3">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Model building using Logistic Regression</a:t>
            </a:r>
          </a:p>
          <a:p>
            <a:pPr lvl="3">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Model building using Support Vector Machine</a:t>
            </a:r>
          </a:p>
          <a:p>
            <a:pPr lvl="3">
              <a:lnSpc>
                <a:spcPct val="150000"/>
              </a:lnSpc>
            </a:pPr>
            <a:endPar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endParaRPr>
          </a:p>
          <a:p>
            <a:pPr marL="285750" lvl="3" indent="-285750">
              <a:lnSpc>
                <a:spcPct val="150000"/>
              </a:lnSpc>
              <a:buFont typeface="Arial" panose="020B0604020202020204" pitchFamily="34" charset="0"/>
              <a:buChar char="•"/>
            </a:pPr>
            <a:r>
              <a:rPr lang="en-US" b="1" dirty="0">
                <a:solidFill>
                  <a:srgbClr val="193253"/>
                </a:solidFill>
                <a:latin typeface="Open Sans" panose="020B0606030504020204" pitchFamily="34" charset="0"/>
                <a:ea typeface="Open Sans" panose="020B0606030504020204" pitchFamily="34" charset="0"/>
                <a:cs typeface="Open Sans" panose="020B0606030504020204" pitchFamily="34" charset="0"/>
              </a:rPr>
              <a:t>Sprint Release 3</a:t>
            </a:r>
          </a:p>
          <a:p>
            <a:pPr lvl="3">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Interface design</a:t>
            </a:r>
          </a:p>
          <a:p>
            <a:pPr lvl="3">
              <a:lnSpc>
                <a:spcPct val="150000"/>
              </a:lnSpc>
            </a:pPr>
            <a:r>
              <a:rPr lang="en-US" dirty="0">
                <a:solidFill>
                  <a:srgbClr val="193253"/>
                </a:solidFill>
                <a:latin typeface="Open Sans" panose="020B0606030504020204" pitchFamily="34" charset="0"/>
                <a:ea typeface="Open Sans" panose="020B0606030504020204" pitchFamily="34" charset="0"/>
                <a:cs typeface="Open Sans" panose="020B0606030504020204" pitchFamily="34" charset="0"/>
              </a:rPr>
              <a:t>	-   deployment</a:t>
            </a:r>
          </a:p>
        </p:txBody>
      </p:sp>
    </p:spTree>
    <p:extLst>
      <p:ext uri="{BB962C8B-B14F-4D97-AF65-F5344CB8AC3E}">
        <p14:creationId xmlns:p14="http://schemas.microsoft.com/office/powerpoint/2010/main" val="695088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3" name="Google Shape;354;p28">
            <a:extLst>
              <a:ext uri="{FF2B5EF4-FFF2-40B4-BE49-F238E27FC236}">
                <a16:creationId xmlns:a16="http://schemas.microsoft.com/office/drawing/2014/main" id="{908F526B-7204-8341-4AEB-05C9C3483D2F}"/>
              </a:ext>
            </a:extLst>
          </p:cNvPr>
          <p:cNvSpPr txBox="1">
            <a:spLocks/>
          </p:cNvSpPr>
          <p:nvPr/>
        </p:nvSpPr>
        <p:spPr>
          <a:xfrm>
            <a:off x="1712061" y="1389300"/>
            <a:ext cx="5719877" cy="236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1pPr>
            <a:lvl2pPr marR="0" lvl="1"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9pPr>
          </a:lstStyle>
          <a:p>
            <a:pPr algn="ctr"/>
            <a:r>
              <a:rPr lang="en-US" sz="4600" dirty="0"/>
              <a:t>THANK YOU</a:t>
            </a:r>
          </a:p>
        </p:txBody>
      </p:sp>
    </p:spTree>
    <p:extLst>
      <p:ext uri="{BB962C8B-B14F-4D97-AF65-F5344CB8AC3E}">
        <p14:creationId xmlns:p14="http://schemas.microsoft.com/office/powerpoint/2010/main" val="1751307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12" name="Arrow: Pentagon 11">
            <a:extLst>
              <a:ext uri="{FF2B5EF4-FFF2-40B4-BE49-F238E27FC236}">
                <a16:creationId xmlns:a16="http://schemas.microsoft.com/office/drawing/2014/main" id="{2CDCF4D9-137B-0EEC-FFBC-BF77AB1F3D03}"/>
              </a:ext>
            </a:extLst>
          </p:cNvPr>
          <p:cNvSpPr/>
          <p:nvPr/>
        </p:nvSpPr>
        <p:spPr>
          <a:xfrm>
            <a:off x="1192553" y="534998"/>
            <a:ext cx="1792391" cy="432558"/>
          </a:xfrm>
          <a:prstGeom prst="homePlate">
            <a:avLst/>
          </a:prstGeom>
          <a:solidFill>
            <a:srgbClr val="8CB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2" name="Google Shape;462;p33"/>
          <p:cNvSpPr txBox="1">
            <a:spLocks noGrp="1"/>
          </p:cNvSpPr>
          <p:nvPr>
            <p:ph type="title"/>
          </p:nvPr>
        </p:nvSpPr>
        <p:spPr>
          <a:xfrm>
            <a:off x="1192553" y="478789"/>
            <a:ext cx="7100852" cy="4887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Work Flow</a:t>
            </a:r>
            <a:endParaRPr sz="2200" dirty="0"/>
          </a:p>
        </p:txBody>
      </p:sp>
      <p:grpSp>
        <p:nvGrpSpPr>
          <p:cNvPr id="529" name="Google Shape;529;p33"/>
          <p:cNvGrpSpPr/>
          <p:nvPr/>
        </p:nvGrpSpPr>
        <p:grpSpPr>
          <a:xfrm>
            <a:off x="8172283" y="3710305"/>
            <a:ext cx="613980" cy="898195"/>
            <a:chOff x="6995008" y="3710305"/>
            <a:chExt cx="613980" cy="898195"/>
          </a:xfrm>
        </p:grpSpPr>
        <p:grpSp>
          <p:nvGrpSpPr>
            <p:cNvPr id="530" name="Google Shape;530;p33"/>
            <p:cNvGrpSpPr/>
            <p:nvPr/>
          </p:nvGrpSpPr>
          <p:grpSpPr>
            <a:xfrm rot="7465359" flipH="1">
              <a:off x="7141256" y="3729005"/>
              <a:ext cx="321483" cy="524007"/>
              <a:chOff x="8651472" y="792816"/>
              <a:chExt cx="321479" cy="524000"/>
            </a:xfrm>
          </p:grpSpPr>
          <p:sp>
            <p:nvSpPr>
              <p:cNvPr id="531" name="Google Shape;531;p33"/>
              <p:cNvSpPr/>
              <p:nvPr/>
            </p:nvSpPr>
            <p:spPr>
              <a:xfrm>
                <a:off x="8651472" y="792816"/>
                <a:ext cx="166309" cy="154644"/>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3"/>
              <p:cNvSpPr/>
              <p:nvPr/>
            </p:nvSpPr>
            <p:spPr>
              <a:xfrm>
                <a:off x="8894258" y="1238123"/>
                <a:ext cx="78693" cy="78693"/>
              </a:xfrm>
              <a:custGeom>
                <a:avLst/>
                <a:gdLst/>
                <a:ahLst/>
                <a:cxnLst/>
                <a:rect l="l" t="t" r="r" b="b"/>
                <a:pathLst>
                  <a:path w="1808" h="1808" extrusionOk="0">
                    <a:moveTo>
                      <a:pt x="903" y="1"/>
                    </a:moveTo>
                    <a:cubicBezTo>
                      <a:pt x="405" y="1"/>
                      <a:pt x="0" y="405"/>
                      <a:pt x="0" y="904"/>
                    </a:cubicBezTo>
                    <a:cubicBezTo>
                      <a:pt x="0" y="1402"/>
                      <a:pt x="405" y="1808"/>
                      <a:pt x="903" y="1808"/>
                    </a:cubicBezTo>
                    <a:cubicBezTo>
                      <a:pt x="1403" y="1808"/>
                      <a:pt x="1807" y="1402"/>
                      <a:pt x="1807" y="904"/>
                    </a:cubicBezTo>
                    <a:cubicBezTo>
                      <a:pt x="1807" y="405"/>
                      <a:pt x="1403" y="1"/>
                      <a:pt x="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 name="Google Shape;533;p33"/>
            <p:cNvSpPr/>
            <p:nvPr/>
          </p:nvSpPr>
          <p:spPr>
            <a:xfrm rot="7465303" flipH="1">
              <a:off x="7164138" y="4389676"/>
              <a:ext cx="191919" cy="178458"/>
            </a:xfrm>
            <a:custGeom>
              <a:avLst/>
              <a:gdLst/>
              <a:ahLst/>
              <a:cxnLst/>
              <a:rect l="l" t="t" r="r" b="b"/>
              <a:pathLst>
                <a:path w="3821" h="3553" extrusionOk="0">
                  <a:moveTo>
                    <a:pt x="1913" y="0"/>
                  </a:moveTo>
                  <a:cubicBezTo>
                    <a:pt x="1818" y="0"/>
                    <a:pt x="1723" y="8"/>
                    <a:pt x="1627" y="24"/>
                  </a:cubicBezTo>
                  <a:cubicBezTo>
                    <a:pt x="659" y="181"/>
                    <a:pt x="1" y="1093"/>
                    <a:pt x="158" y="2061"/>
                  </a:cubicBezTo>
                  <a:cubicBezTo>
                    <a:pt x="300" y="2933"/>
                    <a:pt x="1054" y="3553"/>
                    <a:pt x="1909" y="3553"/>
                  </a:cubicBezTo>
                  <a:cubicBezTo>
                    <a:pt x="2003" y="3553"/>
                    <a:pt x="2099" y="3545"/>
                    <a:pt x="2195" y="3530"/>
                  </a:cubicBezTo>
                  <a:cubicBezTo>
                    <a:pt x="3164" y="3372"/>
                    <a:pt x="3821" y="2460"/>
                    <a:pt x="3664" y="1492"/>
                  </a:cubicBezTo>
                  <a:cubicBezTo>
                    <a:pt x="3523" y="621"/>
                    <a:pt x="2768" y="0"/>
                    <a:pt x="19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 name="Google Shape;534;p33"/>
          <p:cNvSpPr/>
          <p:nvPr/>
        </p:nvSpPr>
        <p:spPr>
          <a:xfrm rot="7465325" flipH="1">
            <a:off x="8146827" y="4002374"/>
            <a:ext cx="124182" cy="119742"/>
          </a:xfrm>
          <a:custGeom>
            <a:avLst/>
            <a:gdLst/>
            <a:ahLst/>
            <a:cxnLst/>
            <a:rect l="l" t="t" r="r" b="b"/>
            <a:pathLst>
              <a:path w="2853" h="2751" extrusionOk="0">
                <a:moveTo>
                  <a:pt x="574" y="1"/>
                </a:moveTo>
                <a:cubicBezTo>
                  <a:pt x="441" y="1"/>
                  <a:pt x="308" y="51"/>
                  <a:pt x="206" y="153"/>
                </a:cubicBezTo>
                <a:cubicBezTo>
                  <a:pt x="3" y="356"/>
                  <a:pt x="3" y="685"/>
                  <a:pt x="205" y="888"/>
                </a:cubicBezTo>
                <a:lnTo>
                  <a:pt x="567" y="1251"/>
                </a:lnTo>
                <a:cubicBezTo>
                  <a:pt x="635" y="1319"/>
                  <a:pt x="635" y="1429"/>
                  <a:pt x="567" y="1498"/>
                </a:cubicBezTo>
                <a:lnTo>
                  <a:pt x="204" y="1860"/>
                </a:lnTo>
                <a:cubicBezTo>
                  <a:pt x="2" y="2063"/>
                  <a:pt x="0" y="2393"/>
                  <a:pt x="204" y="2596"/>
                </a:cubicBezTo>
                <a:cubicBezTo>
                  <a:pt x="306" y="2698"/>
                  <a:pt x="439" y="2749"/>
                  <a:pt x="572" y="2749"/>
                </a:cubicBezTo>
                <a:cubicBezTo>
                  <a:pt x="705" y="2749"/>
                  <a:pt x="838" y="2698"/>
                  <a:pt x="940" y="2597"/>
                </a:cubicBezTo>
                <a:lnTo>
                  <a:pt x="1302" y="2235"/>
                </a:lnTo>
                <a:cubicBezTo>
                  <a:pt x="1336" y="2201"/>
                  <a:pt x="1381" y="2184"/>
                  <a:pt x="1426" y="2184"/>
                </a:cubicBezTo>
                <a:cubicBezTo>
                  <a:pt x="1470" y="2184"/>
                  <a:pt x="1515" y="2201"/>
                  <a:pt x="1550" y="2235"/>
                </a:cubicBezTo>
                <a:lnTo>
                  <a:pt x="1912" y="2598"/>
                </a:lnTo>
                <a:cubicBezTo>
                  <a:pt x="2013" y="2700"/>
                  <a:pt x="2146" y="2751"/>
                  <a:pt x="2279" y="2751"/>
                </a:cubicBezTo>
                <a:cubicBezTo>
                  <a:pt x="2412" y="2751"/>
                  <a:pt x="2546" y="2700"/>
                  <a:pt x="2647" y="2598"/>
                </a:cubicBezTo>
                <a:cubicBezTo>
                  <a:pt x="2851" y="2395"/>
                  <a:pt x="2851" y="2066"/>
                  <a:pt x="2648" y="1862"/>
                </a:cubicBezTo>
                <a:lnTo>
                  <a:pt x="2286" y="1499"/>
                </a:lnTo>
                <a:cubicBezTo>
                  <a:pt x="2218" y="1432"/>
                  <a:pt x="2218" y="1321"/>
                  <a:pt x="2286" y="1252"/>
                </a:cubicBezTo>
                <a:lnTo>
                  <a:pt x="2649" y="890"/>
                </a:lnTo>
                <a:cubicBezTo>
                  <a:pt x="2853" y="688"/>
                  <a:pt x="2853" y="359"/>
                  <a:pt x="2650" y="155"/>
                </a:cubicBezTo>
                <a:cubicBezTo>
                  <a:pt x="2548" y="53"/>
                  <a:pt x="2415" y="2"/>
                  <a:pt x="2281" y="2"/>
                </a:cubicBezTo>
                <a:cubicBezTo>
                  <a:pt x="2148" y="2"/>
                  <a:pt x="2015" y="53"/>
                  <a:pt x="1914" y="154"/>
                </a:cubicBezTo>
                <a:lnTo>
                  <a:pt x="1551" y="516"/>
                </a:lnTo>
                <a:cubicBezTo>
                  <a:pt x="1517" y="550"/>
                  <a:pt x="1472" y="567"/>
                  <a:pt x="1428" y="567"/>
                </a:cubicBezTo>
                <a:cubicBezTo>
                  <a:pt x="1383" y="567"/>
                  <a:pt x="1338" y="550"/>
                  <a:pt x="1304" y="516"/>
                </a:cubicBezTo>
                <a:lnTo>
                  <a:pt x="942" y="153"/>
                </a:lnTo>
                <a:cubicBezTo>
                  <a:pt x="840" y="51"/>
                  <a:pt x="707" y="1"/>
                  <a:pt x="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20C531BE-EB61-41AE-CACA-E591C438C022}"/>
              </a:ext>
            </a:extLst>
          </p:cNvPr>
          <p:cNvPicPr>
            <a:picLocks noChangeAspect="1"/>
          </p:cNvPicPr>
          <p:nvPr/>
        </p:nvPicPr>
        <p:blipFill rotWithShape="1">
          <a:blip r:embed="rId3"/>
          <a:srcRect l="31938" t="22714" r="29612" b="6144"/>
          <a:stretch/>
        </p:blipFill>
        <p:spPr>
          <a:xfrm>
            <a:off x="2758902" y="1093360"/>
            <a:ext cx="3515833" cy="3530010"/>
          </a:xfrm>
          <a:prstGeom prst="rect">
            <a:avLst/>
          </a:prstGeom>
        </p:spPr>
      </p:pic>
      <p:sp>
        <p:nvSpPr>
          <p:cNvPr id="13" name="Google Shape;460;p33">
            <a:extLst>
              <a:ext uri="{FF2B5EF4-FFF2-40B4-BE49-F238E27FC236}">
                <a16:creationId xmlns:a16="http://schemas.microsoft.com/office/drawing/2014/main" id="{FAF20028-9610-E823-4696-F3D4A2F7E588}"/>
              </a:ext>
            </a:extLst>
          </p:cNvPr>
          <p:cNvSpPr/>
          <p:nvPr/>
        </p:nvSpPr>
        <p:spPr>
          <a:xfrm>
            <a:off x="469665" y="486424"/>
            <a:ext cx="468843" cy="473495"/>
          </a:xfrm>
          <a:prstGeom prst="rect">
            <a:avLst/>
          </a:prstGeom>
          <a:solidFill>
            <a:schemeClr val="accent4"/>
          </a:solidFill>
          <a:ln>
            <a:noFill/>
          </a:ln>
          <a:effectLst>
            <a:outerShdw dist="57150"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solidFill>
                  <a:srgbClr val="193253"/>
                </a:solidFill>
              </a:rPr>
              <a:t>1</a:t>
            </a:r>
            <a:endParaRPr sz="3000" dirty="0">
              <a:solidFill>
                <a:srgbClr val="193253"/>
              </a:solidFill>
            </a:endParaRPr>
          </a:p>
        </p:txBody>
      </p:sp>
    </p:spTree>
    <p:extLst>
      <p:ext uri="{BB962C8B-B14F-4D97-AF65-F5344CB8AC3E}">
        <p14:creationId xmlns:p14="http://schemas.microsoft.com/office/powerpoint/2010/main" val="2811012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16" name="Arrow: Pentagon 15">
            <a:extLst>
              <a:ext uri="{FF2B5EF4-FFF2-40B4-BE49-F238E27FC236}">
                <a16:creationId xmlns:a16="http://schemas.microsoft.com/office/drawing/2014/main" id="{32A79E3D-007D-6687-4775-36C898AC656A}"/>
              </a:ext>
            </a:extLst>
          </p:cNvPr>
          <p:cNvSpPr/>
          <p:nvPr/>
        </p:nvSpPr>
        <p:spPr>
          <a:xfrm>
            <a:off x="1100086" y="467781"/>
            <a:ext cx="1792391" cy="432558"/>
          </a:xfrm>
          <a:prstGeom prst="homePlate">
            <a:avLst/>
          </a:prstGeom>
          <a:solidFill>
            <a:srgbClr val="8CB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Google Shape;462;p33">
            <a:extLst>
              <a:ext uri="{FF2B5EF4-FFF2-40B4-BE49-F238E27FC236}">
                <a16:creationId xmlns:a16="http://schemas.microsoft.com/office/drawing/2014/main" id="{3D650F96-BDEE-0963-DA40-8D1DFC1E7523}"/>
              </a:ext>
            </a:extLst>
          </p:cNvPr>
          <p:cNvSpPr txBox="1">
            <a:spLocks noGrp="1"/>
          </p:cNvSpPr>
          <p:nvPr>
            <p:ph type="title"/>
          </p:nvPr>
        </p:nvSpPr>
        <p:spPr>
          <a:xfrm>
            <a:off x="1100086" y="411572"/>
            <a:ext cx="7100852" cy="4887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Dataset</a:t>
            </a:r>
            <a:endParaRPr sz="2200" dirty="0"/>
          </a:p>
        </p:txBody>
      </p:sp>
      <p:sp>
        <p:nvSpPr>
          <p:cNvPr id="18" name="Google Shape;464;p33">
            <a:extLst>
              <a:ext uri="{FF2B5EF4-FFF2-40B4-BE49-F238E27FC236}">
                <a16:creationId xmlns:a16="http://schemas.microsoft.com/office/drawing/2014/main" id="{D4CFA467-C1E7-C2FB-01E0-FCBD4406E35C}"/>
              </a:ext>
            </a:extLst>
          </p:cNvPr>
          <p:cNvSpPr txBox="1">
            <a:spLocks/>
          </p:cNvSpPr>
          <p:nvPr/>
        </p:nvSpPr>
        <p:spPr>
          <a:xfrm>
            <a:off x="504242" y="1038562"/>
            <a:ext cx="6868781" cy="882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dk1"/>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285750" indent="-285750" algn="just">
              <a:lnSpc>
                <a:spcPct val="150000"/>
              </a:lnSpc>
              <a:buSzPct val="100000"/>
              <a:buFont typeface="Arial" panose="020B0604020202020204" pitchFamily="34" charset="0"/>
              <a:buChar char="•"/>
            </a:pPr>
            <a:r>
              <a:rPr lang="en-US" sz="1500" dirty="0"/>
              <a:t>Dataset is collected from UCI repository. The dataset contains 9172 sample observations and each sample is represented by 31 features.</a:t>
            </a:r>
          </a:p>
        </p:txBody>
      </p:sp>
      <p:graphicFrame>
        <p:nvGraphicFramePr>
          <p:cNvPr id="24" name="Google Shape;975;p41">
            <a:extLst>
              <a:ext uri="{FF2B5EF4-FFF2-40B4-BE49-F238E27FC236}">
                <a16:creationId xmlns:a16="http://schemas.microsoft.com/office/drawing/2014/main" id="{83C13F33-7E4E-8DF6-AD55-03F028FD7F40}"/>
              </a:ext>
            </a:extLst>
          </p:cNvPr>
          <p:cNvGraphicFramePr/>
          <p:nvPr>
            <p:extLst>
              <p:ext uri="{D42A27DB-BD31-4B8C-83A1-F6EECF244321}">
                <p14:modId xmlns:p14="http://schemas.microsoft.com/office/powerpoint/2010/main" val="424257372"/>
              </p:ext>
            </p:extLst>
          </p:nvPr>
        </p:nvGraphicFramePr>
        <p:xfrm>
          <a:off x="758455" y="2197395"/>
          <a:ext cx="7577470" cy="2317896"/>
        </p:xfrm>
        <a:graphic>
          <a:graphicData uri="http://schemas.openxmlformats.org/drawingml/2006/table">
            <a:tbl>
              <a:tblPr>
                <a:noFill/>
                <a:tableStyleId>{7177A056-1087-430A-9608-5CD287BEAE28}</a:tableStyleId>
              </a:tblPr>
              <a:tblGrid>
                <a:gridCol w="1502736">
                  <a:extLst>
                    <a:ext uri="{9D8B030D-6E8A-4147-A177-3AD203B41FA5}">
                      <a16:colId xmlns:a16="http://schemas.microsoft.com/office/drawing/2014/main" val="20000"/>
                    </a:ext>
                  </a:extLst>
                </a:gridCol>
                <a:gridCol w="1431851">
                  <a:extLst>
                    <a:ext uri="{9D8B030D-6E8A-4147-A177-3AD203B41FA5}">
                      <a16:colId xmlns:a16="http://schemas.microsoft.com/office/drawing/2014/main" val="20001"/>
                    </a:ext>
                  </a:extLst>
                </a:gridCol>
                <a:gridCol w="1105786">
                  <a:extLst>
                    <a:ext uri="{9D8B030D-6E8A-4147-A177-3AD203B41FA5}">
                      <a16:colId xmlns:a16="http://schemas.microsoft.com/office/drawing/2014/main" val="20002"/>
                    </a:ext>
                  </a:extLst>
                </a:gridCol>
                <a:gridCol w="1190846">
                  <a:extLst>
                    <a:ext uri="{9D8B030D-6E8A-4147-A177-3AD203B41FA5}">
                      <a16:colId xmlns:a16="http://schemas.microsoft.com/office/drawing/2014/main" val="20003"/>
                    </a:ext>
                  </a:extLst>
                </a:gridCol>
                <a:gridCol w="1247554">
                  <a:extLst>
                    <a:ext uri="{9D8B030D-6E8A-4147-A177-3AD203B41FA5}">
                      <a16:colId xmlns:a16="http://schemas.microsoft.com/office/drawing/2014/main" val="20004"/>
                    </a:ext>
                  </a:extLst>
                </a:gridCol>
                <a:gridCol w="1098697">
                  <a:extLst>
                    <a:ext uri="{9D8B030D-6E8A-4147-A177-3AD203B41FA5}">
                      <a16:colId xmlns:a16="http://schemas.microsoft.com/office/drawing/2014/main" val="20005"/>
                    </a:ext>
                  </a:extLst>
                </a:gridCol>
              </a:tblGrid>
              <a:tr h="386316">
                <a:tc>
                  <a:txBody>
                    <a:bodyPr/>
                    <a:lstStyle/>
                    <a:p>
                      <a:pPr marL="0" lvl="0" indent="0" algn="l" rtl="0">
                        <a:spcBef>
                          <a:spcPts val="0"/>
                        </a:spcBef>
                        <a:spcAft>
                          <a:spcPts val="0"/>
                        </a:spcAft>
                        <a:buNone/>
                      </a:pPr>
                      <a:r>
                        <a:rPr lang="e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rPr>
                        <a:t>age</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91425" marR="91425" marT="0" marB="0" anchor="ctr">
                    <a:lnL w="9525" cap="flat" cmpd="sng">
                      <a:solidFill>
                        <a:schemeClr val="dk1">
                          <a:alpha val="0"/>
                        </a:schemeClr>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pregnant</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lgn="ctr">
                      <a:solidFill>
                        <a:schemeClr val="accent3"/>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goiter</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lgn="ctr">
                      <a:solidFill>
                        <a:schemeClr val="accent3"/>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T3_measured</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lgn="ctr">
                      <a:solidFill>
                        <a:schemeClr val="accent3"/>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FTI_measured</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lgn="ctr">
                      <a:solidFill>
                        <a:schemeClr val="accent3"/>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patient_id</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lgn="ctr">
                      <a:solidFill>
                        <a:schemeClr val="accent3"/>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6316">
                <a:tc>
                  <a:txBody>
                    <a:bodyPr/>
                    <a:lstStyle/>
                    <a:p>
                      <a:pPr marL="0" lvl="0" indent="0" algn="l" rtl="0">
                        <a:spcBef>
                          <a:spcPts val="0"/>
                        </a:spcBef>
                        <a:spcAft>
                          <a:spcPts val="0"/>
                        </a:spcAft>
                        <a:buNone/>
                      </a:pPr>
                      <a:r>
                        <a:rPr lang="e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rPr>
                        <a:t>sex</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thyroid_surgery</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tumor</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T3</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FTI</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extLst>
                  <a:ext uri="{0D108BD9-81ED-4DB2-BD59-A6C34878D82A}">
                    <a16:rowId xmlns:a16="http://schemas.microsoft.com/office/drawing/2014/main" val="10002"/>
                  </a:ext>
                </a:extLst>
              </a:tr>
              <a:tr h="386316">
                <a:tc>
                  <a:txBody>
                    <a:bodyPr/>
                    <a:lstStyle/>
                    <a:p>
                      <a:pPr marL="0" lvl="0" indent="0" algn="l" rtl="0">
                        <a:spcBef>
                          <a:spcPts val="0"/>
                        </a:spcBef>
                        <a:spcAft>
                          <a:spcPts val="0"/>
                        </a:spcAft>
                        <a:buNone/>
                      </a:pPr>
                      <a:r>
                        <a:rPr lang="en-I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rPr>
                        <a:t>o</a:t>
                      </a:r>
                      <a:r>
                        <a:rPr lang="e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rPr>
                        <a:t>n_thyroxine</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I131_treatment</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hypopituitary</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TT4-measured</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TBG_measured</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6316">
                <a:tc>
                  <a:txBody>
                    <a:bodyPr/>
                    <a:lstStyle/>
                    <a:p>
                      <a:pPr marL="0" lvl="0" indent="0" algn="l" rtl="0">
                        <a:spcBef>
                          <a:spcPts val="0"/>
                        </a:spcBef>
                        <a:spcAft>
                          <a:spcPts val="0"/>
                        </a:spcAft>
                        <a:buNone/>
                      </a:pPr>
                      <a:r>
                        <a:rPr lang="en-I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rPr>
                        <a:t>q</a:t>
                      </a:r>
                      <a:r>
                        <a:rPr lang="e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rPr>
                        <a:t>uery_on_thyroxine</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I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q</a:t>
                      </a:r>
                      <a:r>
                        <a:rPr lang="e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uery_hypothyroid</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psych</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TT4</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TBG</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extLst>
                  <a:ext uri="{0D108BD9-81ED-4DB2-BD59-A6C34878D82A}">
                    <a16:rowId xmlns:a16="http://schemas.microsoft.com/office/drawing/2014/main" val="10004"/>
                  </a:ext>
                </a:extLst>
              </a:tr>
              <a:tr h="386316">
                <a:tc>
                  <a:txBody>
                    <a:bodyPr/>
                    <a:lstStyle/>
                    <a:p>
                      <a:pPr marL="0" lvl="0" indent="0" algn="l" rtl="0">
                        <a:spcBef>
                          <a:spcPts val="0"/>
                        </a:spcBef>
                        <a:spcAft>
                          <a:spcPts val="0"/>
                        </a:spcAft>
                        <a:buNone/>
                      </a:pPr>
                      <a:r>
                        <a:rPr lang="e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rPr>
                        <a:t>on_antithyroidmeds</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000" b="1"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query_hyperthyroid</a:t>
                      </a:r>
                      <a:endParaRPr lang="en-I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TSH_measured</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T4U_measured</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000" b="1" dirty="0" err="1">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referral_source</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86316">
                <a:tc>
                  <a:txBody>
                    <a:bodyPr/>
                    <a:lstStyle/>
                    <a:p>
                      <a:pPr marL="0" lvl="0" indent="0" algn="l" rtl="0">
                        <a:spcBef>
                          <a:spcPts val="0"/>
                        </a:spcBef>
                        <a:spcAft>
                          <a:spcPts val="0"/>
                        </a:spcAft>
                        <a:buNone/>
                      </a:pPr>
                      <a:r>
                        <a:rPr lang="e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rPr>
                        <a:t>sick</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Raleway"/>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lithium</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TSH</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T4U</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r>
                        <a:rPr lang="en-US"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rPr>
                        <a:t>Target</a:t>
                      </a: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tc>
                  <a:txBody>
                    <a:bodyPr/>
                    <a:lstStyle/>
                    <a:p>
                      <a:pPr marL="0" lvl="0" indent="0" algn="ctr" rtl="0">
                        <a:spcBef>
                          <a:spcPts val="0"/>
                        </a:spcBef>
                        <a:spcAft>
                          <a:spcPts val="0"/>
                        </a:spcAft>
                        <a:buNone/>
                      </a:pPr>
                      <a:endParaRPr sz="1000" b="1"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Open Sans"/>
                      </a:endParaRPr>
                    </a:p>
                  </a:txBody>
                  <a:tcPr marL="0" marR="0" marT="0" marB="0" anchor="ctr">
                    <a:lnL w="9525" cap="flat" cmpd="sng">
                      <a:solidFill>
                        <a:schemeClr val="accent3"/>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CBBF7">
                        <a:alpha val="50000"/>
                      </a:srgbClr>
                    </a:solidFill>
                  </a:tcPr>
                </a:tc>
                <a:extLst>
                  <a:ext uri="{0D108BD9-81ED-4DB2-BD59-A6C34878D82A}">
                    <a16:rowId xmlns:a16="http://schemas.microsoft.com/office/drawing/2014/main" val="10006"/>
                  </a:ext>
                </a:extLst>
              </a:tr>
            </a:tbl>
          </a:graphicData>
        </a:graphic>
      </p:graphicFrame>
      <p:sp>
        <p:nvSpPr>
          <p:cNvPr id="25" name="Google Shape;985;p42">
            <a:extLst>
              <a:ext uri="{FF2B5EF4-FFF2-40B4-BE49-F238E27FC236}">
                <a16:creationId xmlns:a16="http://schemas.microsoft.com/office/drawing/2014/main" id="{418F06C4-C736-2E74-A0AA-783A9028BB7B}"/>
              </a:ext>
            </a:extLst>
          </p:cNvPr>
          <p:cNvSpPr txBox="1"/>
          <p:nvPr/>
        </p:nvSpPr>
        <p:spPr>
          <a:xfrm flipH="1">
            <a:off x="642207" y="1871330"/>
            <a:ext cx="2708150" cy="32606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dirty="0">
                <a:solidFill>
                  <a:schemeClr val="dk1"/>
                </a:solidFill>
                <a:latin typeface="Open Sans"/>
                <a:ea typeface="Open Sans"/>
                <a:cs typeface="Open Sans"/>
                <a:sym typeface="Open Sans"/>
              </a:rPr>
              <a:t> </a:t>
            </a:r>
            <a:r>
              <a:rPr lang="en" sz="1100" dirty="0">
                <a:solidFill>
                  <a:schemeClr val="dk1"/>
                </a:solidFill>
                <a:latin typeface="Open Sans"/>
                <a:ea typeface="Open Sans"/>
                <a:cs typeface="Open Sans"/>
                <a:sym typeface="Open Sans"/>
              </a:rPr>
              <a:t>Data sample attribute Types</a:t>
            </a:r>
            <a:endParaRPr sz="1100" dirty="0">
              <a:solidFill>
                <a:schemeClr val="dk1"/>
              </a:solidFill>
              <a:latin typeface="Open Sans"/>
              <a:ea typeface="Open Sans"/>
              <a:cs typeface="Open Sans"/>
              <a:sym typeface="Open Sans"/>
            </a:endParaRPr>
          </a:p>
        </p:txBody>
      </p:sp>
      <p:sp>
        <p:nvSpPr>
          <p:cNvPr id="31" name="Google Shape;460;p33">
            <a:extLst>
              <a:ext uri="{FF2B5EF4-FFF2-40B4-BE49-F238E27FC236}">
                <a16:creationId xmlns:a16="http://schemas.microsoft.com/office/drawing/2014/main" id="{82427A31-BFB7-82E4-579E-BA2F06E4FCAC}"/>
              </a:ext>
            </a:extLst>
          </p:cNvPr>
          <p:cNvSpPr/>
          <p:nvPr/>
        </p:nvSpPr>
        <p:spPr>
          <a:xfrm>
            <a:off x="407785" y="411572"/>
            <a:ext cx="468843" cy="473495"/>
          </a:xfrm>
          <a:prstGeom prst="rect">
            <a:avLst/>
          </a:prstGeom>
          <a:solidFill>
            <a:schemeClr val="accent4"/>
          </a:solidFill>
          <a:ln>
            <a:noFill/>
          </a:ln>
          <a:effectLst>
            <a:outerShdw dist="57150"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solidFill>
                  <a:srgbClr val="193253"/>
                </a:solidFill>
              </a:rPr>
              <a:t>1</a:t>
            </a:r>
            <a:endParaRPr sz="3000" dirty="0">
              <a:solidFill>
                <a:srgbClr val="193253"/>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16" name="Arrow: Pentagon 15">
            <a:extLst>
              <a:ext uri="{FF2B5EF4-FFF2-40B4-BE49-F238E27FC236}">
                <a16:creationId xmlns:a16="http://schemas.microsoft.com/office/drawing/2014/main" id="{32A79E3D-007D-6687-4775-36C898AC656A}"/>
              </a:ext>
            </a:extLst>
          </p:cNvPr>
          <p:cNvSpPr/>
          <p:nvPr/>
        </p:nvSpPr>
        <p:spPr>
          <a:xfrm>
            <a:off x="1208131" y="549795"/>
            <a:ext cx="1792391" cy="432558"/>
          </a:xfrm>
          <a:prstGeom prst="homePlate">
            <a:avLst/>
          </a:prstGeom>
          <a:solidFill>
            <a:srgbClr val="8CBB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Google Shape;462;p33">
            <a:extLst>
              <a:ext uri="{FF2B5EF4-FFF2-40B4-BE49-F238E27FC236}">
                <a16:creationId xmlns:a16="http://schemas.microsoft.com/office/drawing/2014/main" id="{3D650F96-BDEE-0963-DA40-8D1DFC1E7523}"/>
              </a:ext>
            </a:extLst>
          </p:cNvPr>
          <p:cNvSpPr txBox="1">
            <a:spLocks noGrp="1"/>
          </p:cNvSpPr>
          <p:nvPr>
            <p:ph type="title"/>
          </p:nvPr>
        </p:nvSpPr>
        <p:spPr>
          <a:xfrm>
            <a:off x="1208131" y="493586"/>
            <a:ext cx="7100852" cy="4887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Accuracy</a:t>
            </a:r>
            <a:endParaRPr sz="2200" dirty="0"/>
          </a:p>
        </p:txBody>
      </p:sp>
      <p:sp>
        <p:nvSpPr>
          <p:cNvPr id="2" name="Flowchart: Terminator 1">
            <a:extLst>
              <a:ext uri="{FF2B5EF4-FFF2-40B4-BE49-F238E27FC236}">
                <a16:creationId xmlns:a16="http://schemas.microsoft.com/office/drawing/2014/main" id="{8BAB3359-F63E-D306-E1EC-1029D8ED1ED6}"/>
              </a:ext>
            </a:extLst>
          </p:cNvPr>
          <p:cNvSpPr/>
          <p:nvPr/>
        </p:nvSpPr>
        <p:spPr>
          <a:xfrm>
            <a:off x="767685" y="1722474"/>
            <a:ext cx="2232837" cy="552893"/>
          </a:xfrm>
          <a:prstGeom prst="flowChartTerminator">
            <a:avLst/>
          </a:prstGeom>
          <a:solidFill>
            <a:srgbClr val="1932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RF</a:t>
            </a:r>
            <a:endParaRPr lang="en-IN" dirty="0"/>
          </a:p>
        </p:txBody>
      </p:sp>
      <p:sp>
        <p:nvSpPr>
          <p:cNvPr id="3" name="Oval 2">
            <a:extLst>
              <a:ext uri="{FF2B5EF4-FFF2-40B4-BE49-F238E27FC236}">
                <a16:creationId xmlns:a16="http://schemas.microsoft.com/office/drawing/2014/main" id="{13E7E9FD-72C2-9B11-5EEE-46BDBA95036A}"/>
              </a:ext>
            </a:extLst>
          </p:cNvPr>
          <p:cNvSpPr/>
          <p:nvPr/>
        </p:nvSpPr>
        <p:spPr>
          <a:xfrm>
            <a:off x="1062336" y="1582018"/>
            <a:ext cx="778319" cy="833803"/>
          </a:xfrm>
          <a:prstGeom prst="ellipse">
            <a:avLst/>
          </a:prstGeom>
          <a:solidFill>
            <a:srgbClr val="FFFFFF"/>
          </a:solidFill>
          <a:ln>
            <a:solidFill>
              <a:srgbClr val="8CB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93253"/>
                </a:solidFill>
              </a:rPr>
              <a:t>99%</a:t>
            </a:r>
            <a:endParaRPr lang="en-IN" b="1" dirty="0">
              <a:solidFill>
                <a:srgbClr val="193253"/>
              </a:solidFill>
            </a:endParaRPr>
          </a:p>
        </p:txBody>
      </p:sp>
      <p:sp>
        <p:nvSpPr>
          <p:cNvPr id="4" name="Flowchart: Terminator 3">
            <a:extLst>
              <a:ext uri="{FF2B5EF4-FFF2-40B4-BE49-F238E27FC236}">
                <a16:creationId xmlns:a16="http://schemas.microsoft.com/office/drawing/2014/main" id="{8129036E-493F-6F19-EDA3-72F0AD1FEA71}"/>
              </a:ext>
            </a:extLst>
          </p:cNvPr>
          <p:cNvSpPr/>
          <p:nvPr/>
        </p:nvSpPr>
        <p:spPr>
          <a:xfrm>
            <a:off x="3455581" y="1722474"/>
            <a:ext cx="2232837" cy="552893"/>
          </a:xfrm>
          <a:prstGeom prst="flowChartTerminator">
            <a:avLst/>
          </a:prstGeom>
          <a:solidFill>
            <a:srgbClr val="1932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GBM</a:t>
            </a:r>
            <a:endParaRPr lang="en-IN" dirty="0"/>
          </a:p>
        </p:txBody>
      </p:sp>
      <p:sp>
        <p:nvSpPr>
          <p:cNvPr id="5" name="Oval 4">
            <a:extLst>
              <a:ext uri="{FF2B5EF4-FFF2-40B4-BE49-F238E27FC236}">
                <a16:creationId xmlns:a16="http://schemas.microsoft.com/office/drawing/2014/main" id="{2DAF8820-BB42-A4DD-EBFD-85319431D7FF}"/>
              </a:ext>
            </a:extLst>
          </p:cNvPr>
          <p:cNvSpPr/>
          <p:nvPr/>
        </p:nvSpPr>
        <p:spPr>
          <a:xfrm>
            <a:off x="3750232" y="1582018"/>
            <a:ext cx="778319" cy="833803"/>
          </a:xfrm>
          <a:prstGeom prst="ellipse">
            <a:avLst/>
          </a:prstGeom>
          <a:solidFill>
            <a:srgbClr val="FFFFFF"/>
          </a:solidFill>
          <a:ln>
            <a:solidFill>
              <a:srgbClr val="8CB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93253"/>
                </a:solidFill>
              </a:rPr>
              <a:t>98%</a:t>
            </a:r>
            <a:endParaRPr lang="en-IN" b="1" dirty="0">
              <a:solidFill>
                <a:srgbClr val="193253"/>
              </a:solidFill>
            </a:endParaRPr>
          </a:p>
        </p:txBody>
      </p:sp>
      <p:sp>
        <p:nvSpPr>
          <p:cNvPr id="6" name="Flowchart: Terminator 5">
            <a:extLst>
              <a:ext uri="{FF2B5EF4-FFF2-40B4-BE49-F238E27FC236}">
                <a16:creationId xmlns:a16="http://schemas.microsoft.com/office/drawing/2014/main" id="{60273767-084C-99FD-80C9-C3ACE6C6F1C4}"/>
              </a:ext>
            </a:extLst>
          </p:cNvPr>
          <p:cNvSpPr/>
          <p:nvPr/>
        </p:nvSpPr>
        <p:spPr>
          <a:xfrm>
            <a:off x="6147026" y="1722474"/>
            <a:ext cx="2232837" cy="552893"/>
          </a:xfrm>
          <a:prstGeom prst="flowChartTerminator">
            <a:avLst/>
          </a:prstGeom>
          <a:solidFill>
            <a:srgbClr val="1932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ADA</a:t>
            </a:r>
            <a:endParaRPr lang="en-IN" dirty="0"/>
          </a:p>
        </p:txBody>
      </p:sp>
      <p:sp>
        <p:nvSpPr>
          <p:cNvPr id="7" name="Oval 6">
            <a:extLst>
              <a:ext uri="{FF2B5EF4-FFF2-40B4-BE49-F238E27FC236}">
                <a16:creationId xmlns:a16="http://schemas.microsoft.com/office/drawing/2014/main" id="{40D1526F-893F-C7F7-3AD3-547D1C6F5915}"/>
              </a:ext>
            </a:extLst>
          </p:cNvPr>
          <p:cNvSpPr/>
          <p:nvPr/>
        </p:nvSpPr>
        <p:spPr>
          <a:xfrm>
            <a:off x="6441677" y="1582018"/>
            <a:ext cx="778319" cy="833803"/>
          </a:xfrm>
          <a:prstGeom prst="ellipse">
            <a:avLst/>
          </a:prstGeom>
          <a:solidFill>
            <a:srgbClr val="FFFFFF"/>
          </a:solidFill>
          <a:ln>
            <a:solidFill>
              <a:srgbClr val="8CB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93253"/>
                </a:solidFill>
              </a:rPr>
              <a:t>97%</a:t>
            </a:r>
            <a:endParaRPr lang="en-IN" b="1" dirty="0">
              <a:solidFill>
                <a:srgbClr val="193253"/>
              </a:solidFill>
            </a:endParaRPr>
          </a:p>
        </p:txBody>
      </p:sp>
      <p:sp>
        <p:nvSpPr>
          <p:cNvPr id="11" name="Flowchart: Terminator 10">
            <a:extLst>
              <a:ext uri="{FF2B5EF4-FFF2-40B4-BE49-F238E27FC236}">
                <a16:creationId xmlns:a16="http://schemas.microsoft.com/office/drawing/2014/main" id="{B1818A36-CA54-E12B-F7A5-05A74F5FE0F0}"/>
              </a:ext>
            </a:extLst>
          </p:cNvPr>
          <p:cNvSpPr/>
          <p:nvPr/>
        </p:nvSpPr>
        <p:spPr>
          <a:xfrm>
            <a:off x="2343259" y="3015486"/>
            <a:ext cx="2232837" cy="552893"/>
          </a:xfrm>
          <a:prstGeom prst="flowChartTerminator">
            <a:avLst/>
          </a:prstGeom>
          <a:solidFill>
            <a:srgbClr val="1932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LR</a:t>
            </a:r>
            <a:endParaRPr lang="en-IN" dirty="0"/>
          </a:p>
        </p:txBody>
      </p:sp>
      <p:sp>
        <p:nvSpPr>
          <p:cNvPr id="12" name="Oval 11">
            <a:extLst>
              <a:ext uri="{FF2B5EF4-FFF2-40B4-BE49-F238E27FC236}">
                <a16:creationId xmlns:a16="http://schemas.microsoft.com/office/drawing/2014/main" id="{B1E2F61D-DAA4-C39D-8C7F-83164D4BBC91}"/>
              </a:ext>
            </a:extLst>
          </p:cNvPr>
          <p:cNvSpPr/>
          <p:nvPr/>
        </p:nvSpPr>
        <p:spPr>
          <a:xfrm>
            <a:off x="2637910" y="2875030"/>
            <a:ext cx="778319" cy="833803"/>
          </a:xfrm>
          <a:prstGeom prst="ellipse">
            <a:avLst/>
          </a:prstGeom>
          <a:solidFill>
            <a:srgbClr val="FFFFFF"/>
          </a:solidFill>
          <a:ln>
            <a:solidFill>
              <a:srgbClr val="8CB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93253"/>
                </a:solidFill>
              </a:rPr>
              <a:t>87%</a:t>
            </a:r>
            <a:endParaRPr lang="en-IN" b="1" dirty="0">
              <a:solidFill>
                <a:srgbClr val="193253"/>
              </a:solidFill>
            </a:endParaRPr>
          </a:p>
        </p:txBody>
      </p:sp>
      <p:sp>
        <p:nvSpPr>
          <p:cNvPr id="13" name="Flowchart: Terminator 12">
            <a:extLst>
              <a:ext uri="{FF2B5EF4-FFF2-40B4-BE49-F238E27FC236}">
                <a16:creationId xmlns:a16="http://schemas.microsoft.com/office/drawing/2014/main" id="{EAA93A27-CF51-72F0-12EB-DFFAD69ADC49}"/>
              </a:ext>
            </a:extLst>
          </p:cNvPr>
          <p:cNvSpPr/>
          <p:nvPr/>
        </p:nvSpPr>
        <p:spPr>
          <a:xfrm>
            <a:off x="4987159" y="3015486"/>
            <a:ext cx="2232837" cy="552893"/>
          </a:xfrm>
          <a:prstGeom prst="flowChartTerminator">
            <a:avLst/>
          </a:prstGeom>
          <a:solidFill>
            <a:srgbClr val="19325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SVM</a:t>
            </a:r>
            <a:endParaRPr lang="en-IN" dirty="0"/>
          </a:p>
        </p:txBody>
      </p:sp>
      <p:sp>
        <p:nvSpPr>
          <p:cNvPr id="14" name="Oval 13">
            <a:extLst>
              <a:ext uri="{FF2B5EF4-FFF2-40B4-BE49-F238E27FC236}">
                <a16:creationId xmlns:a16="http://schemas.microsoft.com/office/drawing/2014/main" id="{AC898CBB-008D-C531-97CF-33B078B2EE4F}"/>
              </a:ext>
            </a:extLst>
          </p:cNvPr>
          <p:cNvSpPr/>
          <p:nvPr/>
        </p:nvSpPr>
        <p:spPr>
          <a:xfrm>
            <a:off x="5281810" y="2875030"/>
            <a:ext cx="778319" cy="833803"/>
          </a:xfrm>
          <a:prstGeom prst="ellipse">
            <a:avLst/>
          </a:prstGeom>
          <a:solidFill>
            <a:srgbClr val="FFFFFF"/>
          </a:solidFill>
          <a:ln>
            <a:solidFill>
              <a:srgbClr val="8CB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193253"/>
                </a:solidFill>
              </a:rPr>
              <a:t>92%</a:t>
            </a:r>
            <a:endParaRPr lang="en-IN" b="1" dirty="0">
              <a:solidFill>
                <a:srgbClr val="193253"/>
              </a:solidFill>
            </a:endParaRPr>
          </a:p>
        </p:txBody>
      </p:sp>
      <p:sp>
        <p:nvSpPr>
          <p:cNvPr id="15" name="Google Shape;460;p33">
            <a:extLst>
              <a:ext uri="{FF2B5EF4-FFF2-40B4-BE49-F238E27FC236}">
                <a16:creationId xmlns:a16="http://schemas.microsoft.com/office/drawing/2014/main" id="{2E97573A-1C3A-A3A8-622A-96C4B270F0F8}"/>
              </a:ext>
            </a:extLst>
          </p:cNvPr>
          <p:cNvSpPr/>
          <p:nvPr/>
        </p:nvSpPr>
        <p:spPr>
          <a:xfrm>
            <a:off x="441311" y="493586"/>
            <a:ext cx="468843" cy="473495"/>
          </a:xfrm>
          <a:prstGeom prst="rect">
            <a:avLst/>
          </a:prstGeom>
          <a:solidFill>
            <a:schemeClr val="accent4"/>
          </a:solidFill>
          <a:ln>
            <a:noFill/>
          </a:ln>
          <a:effectLst>
            <a:outerShdw dist="57150" dir="3000000" algn="bl" rotWithShape="0">
              <a:schemeClr val="dk1"/>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solidFill>
                  <a:srgbClr val="193253"/>
                </a:solidFill>
              </a:rPr>
              <a:t>1</a:t>
            </a:r>
            <a:endParaRPr sz="3000" dirty="0">
              <a:solidFill>
                <a:srgbClr val="193253"/>
              </a:solidFill>
            </a:endParaRPr>
          </a:p>
        </p:txBody>
      </p:sp>
    </p:spTree>
    <p:extLst>
      <p:ext uri="{BB962C8B-B14F-4D97-AF65-F5344CB8AC3E}">
        <p14:creationId xmlns:p14="http://schemas.microsoft.com/office/powerpoint/2010/main" val="1165908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hyroid Inflammation Case Report by Slidesgo">
  <a:themeElements>
    <a:clrScheme name="Simple Light">
      <a:dk1>
        <a:srgbClr val="193253"/>
      </a:dk1>
      <a:lt1>
        <a:srgbClr val="E9F2FD"/>
      </a:lt1>
      <a:dk2>
        <a:srgbClr val="F46164"/>
      </a:dk2>
      <a:lt2>
        <a:srgbClr val="C42027"/>
      </a:lt2>
      <a:accent1>
        <a:srgbClr val="FACED3"/>
      </a:accent1>
      <a:accent2>
        <a:srgbClr val="C3838D"/>
      </a:accent2>
      <a:accent3>
        <a:srgbClr val="FFFFFF"/>
      </a:accent3>
      <a:accent4>
        <a:srgbClr val="8CBBF7"/>
      </a:accent4>
      <a:accent5>
        <a:srgbClr val="AFE5D6"/>
      </a:accent5>
      <a:accent6>
        <a:srgbClr val="3C989E"/>
      </a:accent6>
      <a:hlink>
        <a:srgbClr val="1932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1851</TotalTime>
  <Words>3723</Words>
  <Application>Microsoft Office PowerPoint</Application>
  <PresentationFormat>On-screen Show (16:9)</PresentationFormat>
  <Paragraphs>592</Paragraphs>
  <Slides>64</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Wingdings</vt:lpstr>
      <vt:lpstr>Raleway</vt:lpstr>
      <vt:lpstr>Open Sans</vt:lpstr>
      <vt:lpstr>Times New Roman</vt:lpstr>
      <vt:lpstr>Arial</vt:lpstr>
      <vt:lpstr>Symbol</vt:lpstr>
      <vt:lpstr>Calibri</vt:lpstr>
      <vt:lpstr>Thyroid Inflammation Case Report by Slidesgo</vt:lpstr>
      <vt:lpstr>Thyroid Detection Using  Machine Learning</vt:lpstr>
      <vt:lpstr>Contents</vt:lpstr>
      <vt:lpstr>Contents</vt:lpstr>
      <vt:lpstr>Introduction</vt:lpstr>
      <vt:lpstr>Literature Review</vt:lpstr>
      <vt:lpstr>Thyroid disease prediction using selective features and machine learning techniques</vt:lpstr>
      <vt:lpstr>Work Flow</vt:lpstr>
      <vt:lpstr>Dataset</vt:lpstr>
      <vt:lpstr>Accuracy</vt:lpstr>
      <vt:lpstr>Detecting thyroid disease using optimized machine learning model based on differential evolution</vt:lpstr>
      <vt:lpstr>Work Flow</vt:lpstr>
      <vt:lpstr>Dataset</vt:lpstr>
      <vt:lpstr>Accuracy</vt:lpstr>
      <vt:lpstr>An explainable artificial intelligence framework for the predictive analysis of hypo and hyper thyroidism using machine learning algorithms</vt:lpstr>
      <vt:lpstr>Work Flow</vt:lpstr>
      <vt:lpstr>Dataset</vt:lpstr>
      <vt:lpstr>Accuracy</vt:lpstr>
      <vt:lpstr>Summary</vt:lpstr>
      <vt:lpstr>Project Proposal</vt:lpstr>
      <vt:lpstr>Project Proposal</vt:lpstr>
      <vt:lpstr>PowerPoint Presentation</vt:lpstr>
      <vt:lpstr>Dataset Attributes</vt:lpstr>
      <vt:lpstr>PowerPoint Presentation</vt:lpstr>
      <vt:lpstr>Class Labels</vt:lpstr>
      <vt:lpstr>DATASET EXPLORATION</vt:lpstr>
      <vt:lpstr>PowerPoint Presentation</vt:lpstr>
      <vt:lpstr>PowerPoint Presentation</vt:lpstr>
      <vt:lpstr>Checking for missing values</vt:lpstr>
      <vt:lpstr>PowerPoint Presentation</vt:lpstr>
      <vt:lpstr>PowerPoint Presentation</vt:lpstr>
      <vt:lpstr>Handling outliers</vt:lpstr>
      <vt:lpstr>PowerPoint Presentation</vt:lpstr>
      <vt:lpstr>PowerPoint Presentation</vt:lpstr>
      <vt:lpstr>Class Imbalance</vt:lpstr>
      <vt:lpstr>PATTERNS</vt:lpstr>
      <vt:lpstr>PowerPoint Presentation</vt:lpstr>
      <vt:lpstr>PowerPoint Presentation</vt:lpstr>
      <vt:lpstr>PowerPoint Presentation</vt:lpstr>
      <vt:lpstr>PowerPoint Presentation</vt:lpstr>
      <vt:lpstr>PowerPoint Presentation</vt:lpstr>
      <vt:lpstr>PowerPoint Presentation</vt:lpstr>
      <vt:lpstr>Insights</vt:lpstr>
      <vt:lpstr>RANDOM FOREST</vt:lpstr>
      <vt:lpstr>How does RF algorithm work? </vt:lpstr>
      <vt:lpstr>PowerPoint Presentation</vt:lpstr>
      <vt:lpstr>PowerPoint Presentation</vt:lpstr>
      <vt:lpstr>PowerPoint Presentation</vt:lpstr>
      <vt:lpstr>How Logistic regression works?</vt:lpstr>
      <vt:lpstr>PowerPoint Presentation</vt:lpstr>
      <vt:lpstr>PowerPoint Presentation</vt:lpstr>
      <vt:lpstr>Pseudocode </vt:lpstr>
      <vt:lpstr>PowerPoint Presentation</vt:lpstr>
      <vt:lpstr>SUPPORT VECTOR MACHINE</vt:lpstr>
      <vt:lpstr>PowerPoint Presentation</vt:lpstr>
      <vt:lpstr>PowerPoint Presentation</vt:lpstr>
      <vt:lpstr>PowerPoint Presentation</vt:lpstr>
      <vt:lpstr>How Support Vector Machine works?</vt:lpstr>
      <vt:lpstr>Pseudocode</vt:lpstr>
      <vt:lpstr>PowerPoint Presentation</vt:lpstr>
      <vt:lpstr>Packages  and Built-in Functions Used</vt:lpstr>
      <vt:lpstr>PowerPoint Presentation</vt:lpstr>
      <vt:lpstr>PROJECT PIPELINE</vt:lpstr>
      <vt:lpstr>TIMELINE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NIKHILA</dc:creator>
  <cp:lastModifiedBy>Nikhila Baby</cp:lastModifiedBy>
  <cp:revision>37</cp:revision>
  <dcterms:modified xsi:type="dcterms:W3CDTF">2024-09-22T16:03:41Z</dcterms:modified>
</cp:coreProperties>
</file>